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  <p:sldId id="260" r:id="rId7"/>
    <p:sldId id="271" r:id="rId8"/>
    <p:sldId id="272" r:id="rId9"/>
    <p:sldId id="273" r:id="rId10"/>
    <p:sldId id="262" r:id="rId11"/>
    <p:sldId id="259" r:id="rId12"/>
    <p:sldId id="261" r:id="rId13"/>
    <p:sldId id="282" r:id="rId14"/>
    <p:sldId id="279" r:id="rId15"/>
    <p:sldId id="283" r:id="rId16"/>
    <p:sldId id="284" r:id="rId17"/>
    <p:sldId id="264" r:id="rId18"/>
    <p:sldId id="278" r:id="rId19"/>
    <p:sldId id="277" r:id="rId20"/>
    <p:sldId id="281" r:id="rId21"/>
    <p:sldId id="269" r:id="rId22"/>
    <p:sldId id="270" r:id="rId23"/>
    <p:sldId id="263" r:id="rId24"/>
    <p:sldId id="266" r:id="rId25"/>
    <p:sldId id="267" r:id="rId26"/>
    <p:sldId id="280" r:id="rId27"/>
    <p:sldId id="265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C3D"/>
    <a:srgbClr val="623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7" autoAdjust="0"/>
    <p:restoredTop sz="94660"/>
  </p:normalViewPr>
  <p:slideViewPr>
    <p:cSldViewPr>
      <p:cViewPr varScale="1">
        <p:scale>
          <a:sx n="83" d="100"/>
          <a:sy n="83" d="100"/>
        </p:scale>
        <p:origin x="-9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FEC6-A76F-460C-BE8C-44652DA64ABF}" type="datetimeFigureOut">
              <a:rPr lang="en-CA" smtClean="0"/>
              <a:pPr/>
              <a:t>12/02/2014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841A-7D78-4C3A-8AEA-FEBA3EB903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FEC6-A76F-460C-BE8C-44652DA64ABF}" type="datetimeFigureOut">
              <a:rPr lang="en-CA" smtClean="0"/>
              <a:pPr/>
              <a:t>12/02/2014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841A-7D78-4C3A-8AEA-FEBA3EB903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FEC6-A76F-460C-BE8C-44652DA64ABF}" type="datetimeFigureOut">
              <a:rPr lang="en-CA" smtClean="0"/>
              <a:pPr/>
              <a:t>12/02/2014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841A-7D78-4C3A-8AEA-FEBA3EB903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FEC6-A76F-460C-BE8C-44652DA64ABF}" type="datetimeFigureOut">
              <a:rPr lang="en-CA" smtClean="0"/>
              <a:pPr/>
              <a:t>12/02/2014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841A-7D78-4C3A-8AEA-FEBA3EB903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FEC6-A76F-460C-BE8C-44652DA64ABF}" type="datetimeFigureOut">
              <a:rPr lang="en-CA" smtClean="0"/>
              <a:pPr/>
              <a:t>12/02/2014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841A-7D78-4C3A-8AEA-FEBA3EB903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FEC6-A76F-460C-BE8C-44652DA64ABF}" type="datetimeFigureOut">
              <a:rPr lang="en-CA" smtClean="0"/>
              <a:pPr/>
              <a:t>12/02/2014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841A-7D78-4C3A-8AEA-FEBA3EB903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FEC6-A76F-460C-BE8C-44652DA64ABF}" type="datetimeFigureOut">
              <a:rPr lang="en-CA" smtClean="0"/>
              <a:pPr/>
              <a:t>12/02/2014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841A-7D78-4C3A-8AEA-FEBA3EB903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FEC6-A76F-460C-BE8C-44652DA64ABF}" type="datetimeFigureOut">
              <a:rPr lang="en-CA" smtClean="0"/>
              <a:pPr/>
              <a:t>12/02/2014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841A-7D78-4C3A-8AEA-FEBA3EB903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FEC6-A76F-460C-BE8C-44652DA64ABF}" type="datetimeFigureOut">
              <a:rPr lang="en-CA" smtClean="0"/>
              <a:pPr/>
              <a:t>12/02/2014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841A-7D78-4C3A-8AEA-FEBA3EB903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FEC6-A76F-460C-BE8C-44652DA64ABF}" type="datetimeFigureOut">
              <a:rPr lang="en-CA" smtClean="0"/>
              <a:pPr/>
              <a:t>12/02/2014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841A-7D78-4C3A-8AEA-FEBA3EB903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FEC6-A76F-460C-BE8C-44652DA64ABF}" type="datetimeFigureOut">
              <a:rPr lang="en-CA" smtClean="0"/>
              <a:pPr/>
              <a:t>12/02/2014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841A-7D78-4C3A-8AEA-FEBA3EB903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35C3D"/>
            </a:gs>
            <a:gs pos="100000">
              <a:srgbClr val="62321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8FEC6-A76F-460C-BE8C-44652DA64ABF}" type="datetimeFigureOut">
              <a:rPr lang="en-CA" smtClean="0"/>
              <a:pPr/>
              <a:t>12/02/2014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F841A-7D78-4C3A-8AEA-FEBA3EB903C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sandlearning.org/2013/12/19/with-qcraft-minecraft-takes-the-quantum-leap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wL0Yg9kt-o" TargetMode="External"/><Relationship Id="rId2" Type="http://schemas.openxmlformats.org/officeDocument/2006/relationships/hyperlink" Target="http://youtu.be/hygLNR_wGP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inecraftedu.com/wiki/index.php?title=Real-world_Examples" TargetMode="External"/><Relationship Id="rId2" Type="http://schemas.openxmlformats.org/officeDocument/2006/relationships/hyperlink" Target="http://minecraftedu.com/page/mo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teverowleygfs.blogspot.ca/2014/02/minecraft-minimester-2014-how-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CjW0i922YN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n_L8RE26twM" TargetMode="External"/><Relationship Id="rId2" Type="http://schemas.openxmlformats.org/officeDocument/2006/relationships/hyperlink" Target="http://www.computercraft.info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VxP6HzJfNI" TargetMode="External"/><Relationship Id="rId2" Type="http://schemas.openxmlformats.org/officeDocument/2006/relationships/hyperlink" Target="http://mcreator.pylo.si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cp.ocean-labs.de/page.php?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sb4PYDTfSbQ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0lsEqTaRj9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jaxenter.com/scriptcraft-hacking-minecraft-for-kids-45997.html" TargetMode="External"/><Relationship Id="rId2" Type="http://schemas.openxmlformats.org/officeDocument/2006/relationships/hyperlink" Target="https://blogs.oracle.com/arungupta/entry/introducing_kids_to_java_programmi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cktpub.com/building-minecraft-server-modifications/boo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ingedus.org/" TargetMode="External"/><Relationship Id="rId2" Type="http://schemas.openxmlformats.org/officeDocument/2006/relationships/hyperlink" Target="https://groups.google.com/forum/#!forum/minecraft-teacher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96880"/>
            <a:ext cx="6400800" cy="1752600"/>
          </a:xfrm>
        </p:spPr>
        <p:txBody>
          <a:bodyPr/>
          <a:lstStyle/>
          <a:p>
            <a:r>
              <a:rPr lang="en-CA" dirty="0" smtClean="0"/>
              <a:t>The Theory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25144"/>
            <a:ext cx="7772400" cy="1224136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Teaching (with) </a:t>
            </a:r>
            <a:r>
              <a:rPr lang="en-CA" b="1" dirty="0" err="1" smtClean="0">
                <a:solidFill>
                  <a:schemeClr val="bg1"/>
                </a:solidFill>
              </a:rPr>
              <a:t>Minecraft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gamerfitnation.com/wp-content/uploads/2013/08/Minecraft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778"/>
            <a:ext cx="8522645" cy="3107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py-craft_black_logo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5991" y="260648"/>
            <a:ext cx="7032019" cy="2025222"/>
          </a:xfrm>
        </p:spPr>
      </p:pic>
      <p:sp>
        <p:nvSpPr>
          <p:cNvPr id="5" name="Rectangle 4"/>
          <p:cNvSpPr/>
          <p:nvPr/>
        </p:nvSpPr>
        <p:spPr>
          <a:xfrm>
            <a:off x="1079612" y="2564904"/>
            <a:ext cx="69847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400" dirty="0" err="1" smtClean="0">
                <a:solidFill>
                  <a:schemeClr val="bg1"/>
                </a:solidFill>
              </a:rPr>
              <a:t>qCraft</a:t>
            </a:r>
            <a:r>
              <a:rPr lang="en-CA" sz="2400" dirty="0" smtClean="0">
                <a:solidFill>
                  <a:schemeClr val="bg1"/>
                </a:solidFill>
              </a:rPr>
              <a:t> – the Quantum Mechanics Mod</a:t>
            </a:r>
          </a:p>
          <a:p>
            <a:pPr lvl="1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Developed as “a collaboration between Google, E-Line Media, Teacher Gaming and the Institute for Quantum Information and Matter at Caltech”</a:t>
            </a:r>
            <a:r>
              <a:rPr lang="en-CA" sz="2800" baseline="30000" dirty="0" smtClean="0">
                <a:solidFill>
                  <a:schemeClr val="bg1"/>
                </a:solidFill>
                <a:hlinkClick r:id="rId3"/>
              </a:rPr>
              <a:t>1</a:t>
            </a:r>
            <a:endParaRPr lang="en-CA" sz="2800" baseline="30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Teaching: Quantum Mechanics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Teaches students about different aspects of Quantum Mechanics - </a:t>
            </a:r>
            <a:r>
              <a:rPr lang="en-CA" dirty="0" smtClean="0">
                <a:solidFill>
                  <a:schemeClr val="bg1"/>
                </a:solidFill>
                <a:hlinkClick r:id="rId2"/>
              </a:rPr>
              <a:t>video</a:t>
            </a:r>
            <a:r>
              <a:rPr lang="en-CA" dirty="0" smtClean="0">
                <a:solidFill>
                  <a:schemeClr val="bg1"/>
                </a:solidFill>
              </a:rPr>
              <a:t> (3:24)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Entanglement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Superposition (the </a:t>
            </a:r>
            <a:r>
              <a:rPr lang="en-CA" dirty="0" err="1" smtClean="0">
                <a:solidFill>
                  <a:schemeClr val="bg1"/>
                </a:solidFill>
                <a:hlinkClick r:id="rId3"/>
              </a:rPr>
              <a:t>Superpositional</a:t>
            </a:r>
            <a:r>
              <a:rPr lang="en-CA" dirty="0" smtClean="0">
                <a:solidFill>
                  <a:schemeClr val="bg1"/>
                </a:solidFill>
                <a:hlinkClick r:id="rId3"/>
              </a:rPr>
              <a:t> Bridge</a:t>
            </a:r>
            <a:r>
              <a:rPr lang="en-CA" dirty="0" smtClean="0">
                <a:solidFill>
                  <a:schemeClr val="bg1"/>
                </a:solidFill>
              </a:rPr>
              <a:t> (1:24))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Observational dependency</a:t>
            </a:r>
          </a:p>
          <a:p>
            <a:pPr lvl="1"/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chemeClr val="bg1"/>
                </a:solidFill>
              </a:rPr>
              <a:t>Minecraft</a:t>
            </a:r>
            <a:r>
              <a:rPr lang="en-CA" dirty="0" smtClean="0">
                <a:solidFill>
                  <a:schemeClr val="bg1"/>
                </a:solidFill>
              </a:rPr>
              <a:t> EDU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Slight Discount for </a:t>
            </a:r>
            <a:r>
              <a:rPr lang="en-CA" dirty="0" err="1" smtClean="0">
                <a:solidFill>
                  <a:schemeClr val="bg1"/>
                </a:solidFill>
              </a:rPr>
              <a:t>Minecraft</a:t>
            </a:r>
            <a:r>
              <a:rPr lang="en-CA" dirty="0" smtClean="0">
                <a:solidFill>
                  <a:schemeClr val="bg1"/>
                </a:solidFill>
              </a:rPr>
              <a:t> Licences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Must be a recognized education institution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Includes a Mod-</a:t>
            </a:r>
            <a:r>
              <a:rPr lang="en-CA" dirty="0" err="1" smtClean="0">
                <a:solidFill>
                  <a:schemeClr val="bg1"/>
                </a:solidFill>
              </a:rPr>
              <a:t>ed</a:t>
            </a:r>
            <a:r>
              <a:rPr lang="en-CA" dirty="0" smtClean="0">
                <a:solidFill>
                  <a:schemeClr val="bg1"/>
                </a:solidFill>
              </a:rPr>
              <a:t> server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Lots of benefits for classroom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  <a:hlinkClick r:id="rId2"/>
              </a:rPr>
              <a:t>http://minecraftedu.com/page/mod</a:t>
            </a:r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Real World Examples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  <a:hlinkClick r:id="rId3"/>
              </a:rPr>
              <a:t>http://minecraftedu.com/wiki/index.php?title=Real-world_Examples</a:t>
            </a:r>
            <a:endParaRPr lang="en-CA" dirty="0" smtClean="0">
              <a:solidFill>
                <a:schemeClr val="bg1"/>
              </a:solidFill>
            </a:endParaRPr>
          </a:p>
          <a:p>
            <a:pPr lvl="1"/>
            <a:endParaRPr lang="en-CA" dirty="0" smtClean="0">
              <a:solidFill>
                <a:schemeClr val="bg1"/>
              </a:solidFill>
            </a:endParaRPr>
          </a:p>
          <a:p>
            <a:pPr lvl="1"/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Civics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6558" y="1484784"/>
            <a:ext cx="59683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“I </a:t>
            </a:r>
            <a:r>
              <a:rPr lang="en-CA" b="1" dirty="0">
                <a:solidFill>
                  <a:schemeClr val="bg1"/>
                </a:solidFill>
              </a:rPr>
              <a:t>unknowingly started my own virtual communist society</a:t>
            </a:r>
            <a:r>
              <a:rPr lang="en-CA" b="1" dirty="0" smtClean="0">
                <a:solidFill>
                  <a:schemeClr val="bg1"/>
                </a:solidFill>
              </a:rPr>
              <a:t>.”</a:t>
            </a:r>
            <a:r>
              <a:rPr lang="en-CA" sz="2000" b="1" baseline="30000" dirty="0" smtClean="0">
                <a:solidFill>
                  <a:schemeClr val="bg1"/>
                </a:solidFill>
                <a:hlinkClick r:id="rId2"/>
              </a:rPr>
              <a:t>1</a:t>
            </a:r>
            <a:endParaRPr lang="en-CA" sz="800" b="1" baseline="30000" dirty="0" smtClean="0">
              <a:solidFill>
                <a:schemeClr val="bg1"/>
              </a:solidFill>
            </a:endParaRPr>
          </a:p>
          <a:p>
            <a:r>
              <a:rPr lang="en-CA" b="1" dirty="0">
                <a:solidFill>
                  <a:schemeClr val="bg1"/>
                </a:solidFill>
              </a:rPr>
              <a:t>	</a:t>
            </a:r>
            <a:r>
              <a:rPr lang="en-CA" b="1" dirty="0" smtClean="0">
                <a:solidFill>
                  <a:schemeClr val="bg1"/>
                </a:solidFill>
              </a:rPr>
              <a:t>			- Steve Rowley</a:t>
            </a:r>
          </a:p>
          <a:p>
            <a:r>
              <a:rPr lang="en-CA" b="1" dirty="0">
                <a:solidFill>
                  <a:schemeClr val="bg1"/>
                </a:solidFill>
              </a:rPr>
              <a:t>	</a:t>
            </a:r>
            <a:r>
              <a:rPr lang="en-CA" b="1" dirty="0" smtClean="0">
                <a:solidFill>
                  <a:schemeClr val="bg1"/>
                </a:solidFill>
              </a:rPr>
              <a:t>			Garrison Forest School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07" y="2408114"/>
            <a:ext cx="4526373" cy="2425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4" y="3736754"/>
            <a:ext cx="5684175" cy="31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Literacy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Engages students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Allows them to reflect using a “What I Did Today” writing piece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World Of Humanities (</a:t>
            </a:r>
            <a:r>
              <a:rPr lang="en-CA" dirty="0" err="1" smtClean="0">
                <a:solidFill>
                  <a:schemeClr val="bg1"/>
                </a:solidFill>
              </a:rPr>
              <a:t>WoH</a:t>
            </a:r>
            <a:r>
              <a:rPr lang="en-CA" dirty="0" smtClean="0">
                <a:solidFill>
                  <a:schemeClr val="bg1"/>
                </a:solidFill>
              </a:rPr>
              <a:t>)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A complete, end-to-end solution for exploring middle school curriculum (American)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Students visit ancient Rome, Egypt, Mesopotamia, Babylon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Filled with notes, info, secrets, treasures, and links to websites for real world information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Created by one very dedicated teacher, Eric Walker from the American International School in </a:t>
            </a:r>
            <a:r>
              <a:rPr lang="en-CA" dirty="0" err="1" smtClean="0">
                <a:solidFill>
                  <a:schemeClr val="bg1"/>
                </a:solidFill>
              </a:rPr>
              <a:t>Kuwaite</a:t>
            </a:r>
            <a:endParaRPr lang="en-C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35C3D">
                <a:alpha val="73000"/>
              </a:srgbClr>
            </a:gs>
            <a:gs pos="100000">
              <a:srgbClr val="62321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chemeClr val="bg1"/>
                </a:solidFill>
              </a:rPr>
              <a:t>WoH</a:t>
            </a:r>
            <a:r>
              <a:rPr lang="en-CA" dirty="0" smtClean="0">
                <a:solidFill>
                  <a:schemeClr val="bg1"/>
                </a:solidFill>
              </a:rPr>
              <a:t>: Refugee Camp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CA" dirty="0">
                <a:solidFill>
                  <a:schemeClr val="bg1"/>
                </a:solidFill>
              </a:rPr>
              <a:t>Students enter a refugee simulation (losing all items in their inventory) and must scavenge and go on quests to gain food, water, small amounts of money, and building materials. </a:t>
            </a:r>
          </a:p>
          <a:p>
            <a:pPr lvl="1" fontAlgn="base"/>
            <a:r>
              <a:rPr lang="en-CA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n-CA" dirty="0" smtClean="0">
                <a:solidFill>
                  <a:schemeClr val="bg1"/>
                </a:solidFill>
                <a:hlinkClick r:id="rId2"/>
              </a:rPr>
              <a:t>youtu.be/CjW0i922YN4</a:t>
            </a:r>
            <a:r>
              <a:rPr lang="en-CA" dirty="0" smtClean="0">
                <a:solidFill>
                  <a:schemeClr val="bg1"/>
                </a:solidFill>
              </a:rPr>
              <a:t> (1:04)</a:t>
            </a:r>
          </a:p>
          <a:p>
            <a:pPr lvl="2" fontAlgn="base"/>
            <a:r>
              <a:rPr lang="en-CA" dirty="0" smtClean="0">
                <a:solidFill>
                  <a:schemeClr val="bg1"/>
                </a:solidFill>
              </a:rPr>
              <a:t>This video is a *must watch*.</a:t>
            </a:r>
            <a:endParaRPr lang="en-CA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Teaching: Computer Programming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Client and servers can be modified (</a:t>
            </a:r>
            <a:r>
              <a:rPr lang="en-CA" dirty="0" err="1" smtClean="0">
                <a:solidFill>
                  <a:schemeClr val="bg1"/>
                </a:solidFill>
              </a:rPr>
              <a:t>modded</a:t>
            </a:r>
            <a:r>
              <a:rPr lang="en-CA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Written in Java!</a:t>
            </a:r>
          </a:p>
          <a:p>
            <a:pPr lvl="1"/>
            <a:r>
              <a:rPr lang="en-CA" dirty="0" err="1" smtClean="0">
                <a:solidFill>
                  <a:schemeClr val="bg1"/>
                </a:solidFill>
              </a:rPr>
              <a:t>ScriptCraft</a:t>
            </a:r>
            <a:r>
              <a:rPr lang="en-CA" dirty="0" smtClean="0">
                <a:solidFill>
                  <a:schemeClr val="bg1"/>
                </a:solidFill>
              </a:rPr>
              <a:t> using JavaScript to mod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Some guy working on Python but nothing yet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Actually programming inside </a:t>
            </a:r>
            <a:r>
              <a:rPr lang="en-CA" dirty="0" err="1" smtClean="0">
                <a:solidFill>
                  <a:schemeClr val="bg1"/>
                </a:solidFill>
              </a:rPr>
              <a:t>Minecraft</a:t>
            </a:r>
            <a:r>
              <a:rPr lang="en-CA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CA" dirty="0" err="1" smtClean="0">
                <a:solidFill>
                  <a:schemeClr val="bg1"/>
                </a:solidFill>
              </a:rPr>
              <a:t>ComputerCraft</a:t>
            </a:r>
            <a:r>
              <a:rPr lang="en-CA" dirty="0" smtClean="0">
                <a:solidFill>
                  <a:schemeClr val="bg1"/>
                </a:solidFill>
              </a:rPr>
              <a:t> (</a:t>
            </a:r>
            <a:r>
              <a:rPr lang="en-CA" dirty="0" smtClean="0">
                <a:solidFill>
                  <a:schemeClr val="bg1"/>
                </a:solidFill>
                <a:hlinkClick r:id="rId2"/>
              </a:rPr>
              <a:t>link</a:t>
            </a:r>
            <a:r>
              <a:rPr lang="en-CA" dirty="0" smtClean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en-CA" dirty="0" smtClean="0">
                <a:solidFill>
                  <a:schemeClr val="bg1"/>
                </a:solidFill>
              </a:rPr>
              <a:t>Programming in LUA</a:t>
            </a:r>
          </a:p>
          <a:p>
            <a:pPr lvl="2"/>
            <a:r>
              <a:rPr lang="en-CA" dirty="0" smtClean="0">
                <a:solidFill>
                  <a:schemeClr val="bg1"/>
                </a:solidFill>
              </a:rPr>
              <a:t>Programmable Turtles (2:09)(</a:t>
            </a:r>
            <a:r>
              <a:rPr lang="en-CA" dirty="0" smtClean="0">
                <a:solidFill>
                  <a:schemeClr val="bg1"/>
                </a:solidFill>
                <a:hlinkClick r:id="rId3"/>
              </a:rPr>
              <a:t>http://youtu.be/n_L8RE26twM</a:t>
            </a:r>
            <a:r>
              <a:rPr lang="en-CA" dirty="0" smtClean="0">
                <a:solidFill>
                  <a:schemeClr val="bg1"/>
                </a:solidFill>
              </a:rPr>
              <a:t>)</a:t>
            </a:r>
          </a:p>
          <a:p>
            <a:pPr lvl="2"/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How To Mod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Using </a:t>
            </a:r>
            <a:r>
              <a:rPr lang="en-CA" dirty="0" err="1" smtClean="0">
                <a:solidFill>
                  <a:schemeClr val="bg1"/>
                </a:solidFill>
              </a:rPr>
              <a:t>MCreator</a:t>
            </a:r>
            <a:r>
              <a:rPr lang="en-CA" dirty="0">
                <a:solidFill>
                  <a:schemeClr val="bg1"/>
                </a:solidFill>
              </a:rPr>
              <a:t>: </a:t>
            </a:r>
            <a:r>
              <a:rPr lang="en-CA" dirty="0">
                <a:solidFill>
                  <a:schemeClr val="bg1"/>
                </a:solidFill>
                <a:hlinkClick r:id="rId2"/>
              </a:rPr>
              <a:t>http://mcreator.pylo.si</a:t>
            </a:r>
            <a:r>
              <a:rPr lang="en-CA" dirty="0" smtClean="0">
                <a:solidFill>
                  <a:schemeClr val="bg1"/>
                </a:solidFill>
                <a:hlinkClick r:id="rId2"/>
              </a:rPr>
              <a:t>/</a:t>
            </a:r>
            <a:endParaRPr lang="en-CA" dirty="0" smtClean="0">
              <a:solidFill>
                <a:schemeClr val="bg1"/>
              </a:solidFill>
            </a:endParaRP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Requires no programming</a:t>
            </a:r>
          </a:p>
          <a:p>
            <a:pPr lvl="2"/>
            <a:r>
              <a:rPr lang="en-CA" dirty="0" smtClean="0">
                <a:solidFill>
                  <a:schemeClr val="bg1"/>
                </a:solidFill>
              </a:rPr>
              <a:t>V1.6.4 (</a:t>
            </a:r>
            <a:r>
              <a:rPr lang="en-CA" dirty="0" smtClean="0">
                <a:solidFill>
                  <a:schemeClr val="bg1"/>
                </a:solidFill>
                <a:hlinkClick r:id="rId3"/>
              </a:rPr>
              <a:t>link</a:t>
            </a:r>
            <a:r>
              <a:rPr lang="en-CA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Change/create textures, foods, </a:t>
            </a:r>
            <a:r>
              <a:rPr lang="en-CA" smtClean="0">
                <a:solidFill>
                  <a:schemeClr val="bg1"/>
                </a:solidFill>
              </a:rPr>
              <a:t>crafting recipes, </a:t>
            </a:r>
            <a:r>
              <a:rPr lang="en-CA" dirty="0" smtClean="0">
                <a:solidFill>
                  <a:schemeClr val="bg1"/>
                </a:solidFill>
              </a:rPr>
              <a:t>mobs,</a:t>
            </a:r>
          </a:p>
        </p:txBody>
      </p:sp>
    </p:spTree>
    <p:extLst>
      <p:ext uri="{BB962C8B-B14F-4D97-AF65-F5344CB8AC3E}">
        <p14:creationId xmlns:p14="http://schemas.microsoft.com/office/powerpoint/2010/main" val="35804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Writing Server </a:t>
            </a:r>
            <a:r>
              <a:rPr lang="en-CA" dirty="0" err="1" smtClean="0">
                <a:solidFill>
                  <a:schemeClr val="bg1"/>
                </a:solidFill>
              </a:rPr>
              <a:t>Mods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One technique uses </a:t>
            </a:r>
            <a:r>
              <a:rPr lang="en-CA" dirty="0" err="1" smtClean="0">
                <a:solidFill>
                  <a:schemeClr val="bg1"/>
                </a:solidFill>
              </a:rPr>
              <a:t>Bukkit</a:t>
            </a:r>
            <a:r>
              <a:rPr lang="en-CA" dirty="0" smtClean="0">
                <a:solidFill>
                  <a:schemeClr val="bg1"/>
                </a:solidFill>
              </a:rPr>
              <a:t> API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Not officially supported by </a:t>
            </a:r>
            <a:r>
              <a:rPr lang="en-CA" dirty="0" err="1" smtClean="0">
                <a:solidFill>
                  <a:schemeClr val="bg1"/>
                </a:solidFill>
              </a:rPr>
              <a:t>Mojang</a:t>
            </a:r>
            <a:endParaRPr lang="en-CA" dirty="0" smtClean="0">
              <a:solidFill>
                <a:schemeClr val="bg1"/>
              </a:solidFill>
            </a:endParaRP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They just let it happen.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Always a few versions behind.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A few other techniques available</a:t>
            </a:r>
          </a:p>
          <a:p>
            <a:pPr lvl="1"/>
            <a:r>
              <a:rPr lang="en-CA" dirty="0" err="1" smtClean="0">
                <a:solidFill>
                  <a:schemeClr val="bg1"/>
                </a:solidFill>
              </a:rPr>
              <a:t>Minecraft</a:t>
            </a:r>
            <a:r>
              <a:rPr lang="en-CA" dirty="0" smtClean="0">
                <a:solidFill>
                  <a:schemeClr val="bg1"/>
                </a:solidFill>
              </a:rPr>
              <a:t> Coder Pack (MCP) may be a simple way to start: </a:t>
            </a:r>
            <a:r>
              <a:rPr lang="en-CA" dirty="0" smtClean="0">
                <a:solidFill>
                  <a:schemeClr val="bg1"/>
                </a:solidFill>
                <a:hlinkClick r:id="rId2"/>
              </a:rPr>
              <a:t>http://mcp.ocean-labs.de/page.php?4</a:t>
            </a:r>
            <a:endParaRPr lang="en-CA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chemeClr val="bg1"/>
                </a:solidFill>
              </a:rPr>
              <a:t>Minecraft</a:t>
            </a:r>
            <a:r>
              <a:rPr lang="en-CA" dirty="0" smtClean="0">
                <a:solidFill>
                  <a:schemeClr val="bg1"/>
                </a:solidFill>
              </a:rPr>
              <a:t> Teacher: Joel Levin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Teaches </a:t>
            </a:r>
            <a:r>
              <a:rPr lang="en-CA" dirty="0" err="1" smtClean="0">
                <a:solidFill>
                  <a:schemeClr val="bg1"/>
                </a:solidFill>
              </a:rPr>
              <a:t>Minecraft</a:t>
            </a:r>
            <a:r>
              <a:rPr lang="en-CA" dirty="0" smtClean="0">
                <a:solidFill>
                  <a:schemeClr val="bg1"/>
                </a:solidFill>
              </a:rPr>
              <a:t> in elementary school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Grade 2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First Day of Class (11:26, show parts) (</a:t>
            </a:r>
            <a:r>
              <a:rPr lang="en-CA" dirty="0" smtClean="0">
                <a:solidFill>
                  <a:schemeClr val="bg1"/>
                </a:solidFill>
                <a:hlinkClick r:id="rId2"/>
              </a:rPr>
              <a:t>link</a:t>
            </a:r>
            <a:r>
              <a:rPr lang="en-CA" dirty="0" smtClean="0">
                <a:solidFill>
                  <a:schemeClr val="bg1"/>
                </a:solidFill>
              </a:rPr>
              <a:t>)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Writing Server </a:t>
            </a:r>
            <a:r>
              <a:rPr lang="en-CA" dirty="0" err="1" smtClean="0">
                <a:solidFill>
                  <a:schemeClr val="bg1"/>
                </a:solidFill>
              </a:rPr>
              <a:t>Mods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Written in Java using </a:t>
            </a:r>
            <a:r>
              <a:rPr lang="en-CA" dirty="0" err="1" smtClean="0">
                <a:solidFill>
                  <a:schemeClr val="bg1"/>
                </a:solidFill>
              </a:rPr>
              <a:t>Bukkit</a:t>
            </a:r>
            <a:r>
              <a:rPr lang="en-CA" dirty="0" smtClean="0">
                <a:solidFill>
                  <a:schemeClr val="bg1"/>
                </a:solidFill>
              </a:rPr>
              <a:t> API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Examples in the next slides come from the instructions in Building </a:t>
            </a:r>
            <a:r>
              <a:rPr lang="en-CA" dirty="0" err="1" smtClean="0">
                <a:solidFill>
                  <a:schemeClr val="bg1"/>
                </a:solidFill>
              </a:rPr>
              <a:t>Minecraft</a:t>
            </a:r>
            <a:r>
              <a:rPr lang="en-CA" dirty="0" smtClean="0">
                <a:solidFill>
                  <a:schemeClr val="bg1"/>
                </a:solidFill>
              </a:rPr>
              <a:t> Server Mods by Cody M. </a:t>
            </a:r>
            <a:r>
              <a:rPr lang="en-CA" dirty="0" err="1" smtClean="0">
                <a:solidFill>
                  <a:schemeClr val="bg1"/>
                </a:solidFill>
              </a:rPr>
              <a:t>Sommer</a:t>
            </a:r>
            <a:endParaRPr lang="en-C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538"/>
            <a:ext cx="79248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5657"/>
            <a:ext cx="151216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200" dirty="0" err="1" smtClean="0"/>
              <a:t>ca.wlu.rhenderson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1210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5184576" cy="682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7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Video Links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>
                <a:solidFill>
                  <a:schemeClr val="bg1"/>
                </a:solidFill>
              </a:rPr>
              <a:t>qCraft</a:t>
            </a:r>
            <a:r>
              <a:rPr lang="en-CA" dirty="0" smtClean="0">
                <a:solidFill>
                  <a:schemeClr val="bg1"/>
                </a:solidFill>
              </a:rPr>
              <a:t> – Schrödinger's Cat: </a:t>
            </a:r>
            <a:r>
              <a:rPr lang="en-CA" sz="1800" dirty="0" smtClean="0">
                <a:solidFill>
                  <a:schemeClr val="bg1"/>
                </a:solidFill>
                <a:hlinkClick r:id="rId2"/>
              </a:rPr>
              <a:t>http://youtu.be/0lsEqTaRj9c</a:t>
            </a:r>
            <a:r>
              <a:rPr lang="en-CA" sz="1800" dirty="0" smtClean="0">
                <a:solidFill>
                  <a:schemeClr val="bg1"/>
                </a:solidFill>
              </a:rPr>
              <a:t> (1:49)</a:t>
            </a:r>
            <a:endParaRPr lang="en-CA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Articles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Introducing Kids to Java Programming (</a:t>
            </a:r>
            <a:r>
              <a:rPr lang="en-CA" dirty="0" smtClean="0">
                <a:solidFill>
                  <a:schemeClr val="bg1"/>
                </a:solidFill>
                <a:hlinkClick r:id="rId2"/>
              </a:rPr>
              <a:t>link</a:t>
            </a:r>
            <a:r>
              <a:rPr lang="en-CA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CA" dirty="0" err="1" smtClean="0">
                <a:solidFill>
                  <a:schemeClr val="bg1"/>
                </a:solidFill>
              </a:rPr>
              <a:t>ScriptCraft</a:t>
            </a:r>
            <a:r>
              <a:rPr lang="en-CA" dirty="0" smtClean="0">
                <a:solidFill>
                  <a:schemeClr val="bg1"/>
                </a:solidFill>
              </a:rPr>
              <a:t> – a JavaScript wrapper for </a:t>
            </a:r>
            <a:r>
              <a:rPr lang="en-CA" dirty="0" err="1" smtClean="0">
                <a:solidFill>
                  <a:schemeClr val="bg1"/>
                </a:solidFill>
              </a:rPr>
              <a:t>Minecraft</a:t>
            </a:r>
            <a:r>
              <a:rPr lang="en-CA" dirty="0" smtClean="0">
                <a:solidFill>
                  <a:schemeClr val="bg1"/>
                </a:solidFill>
              </a:rPr>
              <a:t> (</a:t>
            </a:r>
            <a:r>
              <a:rPr lang="en-CA" dirty="0" smtClean="0">
                <a:solidFill>
                  <a:schemeClr val="bg1"/>
                </a:solidFill>
                <a:hlinkClick r:id="rId3"/>
              </a:rPr>
              <a:t>link</a:t>
            </a:r>
            <a:r>
              <a:rPr lang="en-CA" dirty="0" smtClean="0">
                <a:solidFill>
                  <a:schemeClr val="bg1"/>
                </a:solidFill>
              </a:rPr>
              <a:t>)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Books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Building </a:t>
            </a:r>
            <a:r>
              <a:rPr lang="en-CA" dirty="0" err="1" smtClean="0">
                <a:solidFill>
                  <a:schemeClr val="bg1"/>
                </a:solidFill>
              </a:rPr>
              <a:t>Minecraft</a:t>
            </a:r>
            <a:r>
              <a:rPr lang="en-CA" dirty="0" smtClean="0">
                <a:solidFill>
                  <a:schemeClr val="bg1"/>
                </a:solidFill>
              </a:rPr>
              <a:t> Server Modifications 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(</a:t>
            </a:r>
            <a:r>
              <a:rPr lang="en-CA" dirty="0" smtClean="0">
                <a:solidFill>
                  <a:schemeClr val="bg1"/>
                </a:solidFill>
                <a:hlinkClick r:id="rId2"/>
              </a:rPr>
              <a:t>link</a:t>
            </a:r>
            <a:r>
              <a:rPr lang="en-CA" dirty="0" smtClean="0">
                <a:solidFill>
                  <a:schemeClr val="bg1"/>
                </a:solidFill>
              </a:rPr>
              <a:t>)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35C3D">
                <a:alpha val="34000"/>
              </a:srgbClr>
            </a:gs>
            <a:gs pos="100000">
              <a:srgbClr val="62321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Teacher Resources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>
                <a:solidFill>
                  <a:schemeClr val="bg1"/>
                </a:solidFill>
              </a:rPr>
              <a:t>Minecraft</a:t>
            </a:r>
            <a:r>
              <a:rPr lang="en-CA" dirty="0" smtClean="0">
                <a:solidFill>
                  <a:schemeClr val="bg1"/>
                </a:solidFill>
              </a:rPr>
              <a:t> Teachers Google Group</a:t>
            </a:r>
          </a:p>
          <a:p>
            <a:pPr lvl="1"/>
            <a:r>
              <a:rPr lang="en-CA" sz="2400" dirty="0">
                <a:solidFill>
                  <a:schemeClr val="bg1"/>
                </a:solidFill>
                <a:hlinkClick r:id="rId2"/>
              </a:rPr>
              <a:t>https://groups.google.com/forum/#!forum/minecraft-teachers</a:t>
            </a:r>
            <a:endParaRPr lang="en-CA" sz="2400" dirty="0">
              <a:solidFill>
                <a:schemeClr val="bg1"/>
              </a:solidFill>
            </a:endParaRPr>
          </a:p>
          <a:p>
            <a:r>
              <a:rPr lang="en-CA" dirty="0" err="1" smtClean="0">
                <a:solidFill>
                  <a:schemeClr val="bg1"/>
                </a:solidFill>
              </a:rPr>
              <a:t>GamingEducators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smtClean="0">
                <a:solidFill>
                  <a:schemeClr val="bg1"/>
                </a:solidFill>
              </a:rPr>
              <a:t>(Toronto, Guelph, etc.):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  <a:hlinkClick r:id="rId3"/>
              </a:rPr>
              <a:t>http://www.gamingedus.org/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necraft mine craft wallpaper background picture mod sandbox build ga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715000"/>
          </a:xfrm>
        </p:spPr>
      </p:pic>
      <p:sp>
        <p:nvSpPr>
          <p:cNvPr id="2" name="Rectangle 1"/>
          <p:cNvSpPr/>
          <p:nvPr/>
        </p:nvSpPr>
        <p:spPr>
          <a:xfrm>
            <a:off x="683568" y="6093296"/>
            <a:ext cx="288032" cy="21602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35C3D"/>
            </a:gs>
            <a:gs pos="100000">
              <a:srgbClr val="62321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Teaching: History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Recreating 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Historic buildings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Archaeology sites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Ancient cities</a:t>
            </a:r>
          </a:p>
          <a:p>
            <a:pPr lvl="2"/>
            <a:r>
              <a:rPr lang="en-CA" dirty="0" smtClean="0">
                <a:solidFill>
                  <a:schemeClr val="bg1"/>
                </a:solidFill>
              </a:rPr>
              <a:t>Even fictional ones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3-09-18_21.34.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1123"/>
            <a:ext cx="9144000" cy="5015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2647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</a:rPr>
              <a:t>The Parthenon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-09-18_21.34.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1123"/>
            <a:ext cx="9144000" cy="5015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Teaching: Animals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Using Mo’ Creatures Mod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Museum used Dinosaur mod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Teaching: Logic / Electricity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Using Redstone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Allows students to build a circuit using basic gates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AND, OR, NOT, ETC.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16-bit computer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ydra-media.cursecdn.com/minecraft.gamepedia.com/c/cf/StandardLogicGat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20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henderson\AppData\Roaming\.minecraft\screenshots\2014-01-06_13.31.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2" y="908720"/>
            <a:ext cx="92242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825" y="332656"/>
            <a:ext cx="265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Redstone AND Gate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eaching (with) Minecraft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Minecraft Teacher: Joel Levin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Teaching: History&amp;quot;&quot;/&gt;&lt;property id=&quot;20307&quot; value=&quot;258&quot;/&gt;&lt;/object&gt;&lt;object type=&quot;3&quot; unique_id=&quot;10006&quot;&gt;&lt;property id=&quot;20148&quot; value=&quot;5&quot;/&gt;&lt;property id=&quot;20300&quot; value=&quot;Slide 6 - &amp;quot;Teaching: Animals&amp;quot;&quot;/&gt;&lt;property id=&quot;20307&quot; value=&quot;260&quot;/&gt;&lt;/object&gt;&lt;object type=&quot;3&quot; unique_id=&quot;10007&quot;&gt;&lt;property id=&quot;20148&quot; value=&quot;5&quot;/&gt;&lt;property id=&quot;20300&quot; value=&quot;Slide 10&quot;/&gt;&lt;property id=&quot;20307&quot; value=&quot;262&quot;/&gt;&lt;/object&gt;&lt;object type=&quot;3&quot; unique_id=&quot;10008&quot;&gt;&lt;property id=&quot;20148&quot; value=&quot;5&quot;/&gt;&lt;property id=&quot;20300&quot; value=&quot;Slide 11 - &amp;quot;Teaching: Quantum Mechanics&amp;quot;&quot;/&gt;&lt;property id=&quot;20307&quot; value=&quot;259&quot;/&gt;&lt;/object&gt;&lt;object type=&quot;3&quot; unique_id=&quot;10009&quot;&gt;&lt;property id=&quot;20148&quot; value=&quot;5&quot;/&gt;&lt;property id=&quot;20300&quot; value=&quot;Slide 12 - &amp;quot;Minecraft EDU&amp;quot;&quot;/&gt;&lt;property id=&quot;20307&quot; value=&quot;261&quot;/&gt;&lt;/object&gt;&lt;object type=&quot;3&quot; unique_id=&quot;10010&quot;&gt;&lt;property id=&quot;20148&quot; value=&quot;5&quot;/&gt;&lt;property id=&quot;20300&quot; value=&quot;Slide 17 - &amp;quot;Teaching: Computer Programming&amp;quot;&quot;/&gt;&lt;property id=&quot;20307&quot; value=&quot;264&quot;/&gt;&lt;/object&gt;&lt;object type=&quot;3&quot; unique_id=&quot;10011&quot;&gt;&lt;property id=&quot;20148&quot; value=&quot;5&quot;/&gt;&lt;property id=&quot;20300&quot; value=&quot;Slide 23 - &amp;quot;Video Links&amp;quot;&quot;/&gt;&lt;property id=&quot;20307&quot; value=&quot;263&quot;/&gt;&lt;/object&gt;&lt;object type=&quot;3&quot; unique_id=&quot;10012&quot;&gt;&lt;property id=&quot;20148&quot; value=&quot;5&quot;/&gt;&lt;property id=&quot;20300&quot; value=&quot;Slide 27&quot;/&gt;&lt;property id=&quot;20307&quot; value=&quot;265&quot;/&gt;&lt;/object&gt;&lt;object type=&quot;3&quot; unique_id=&quot;10049&quot;&gt;&lt;property id=&quot;20148&quot; value=&quot;5&quot;/&gt;&lt;property id=&quot;20300&quot; value=&quot;Slide 24 - &amp;quot;Articles&amp;quot;&quot;/&gt;&lt;property id=&quot;20307&quot; value=&quot;266&quot;/&gt;&lt;/object&gt;&lt;object type=&quot;3&quot; unique_id=&quot;10206&quot;&gt;&lt;property id=&quot;20148&quot; value=&quot;5&quot;/&gt;&lt;property id=&quot;20300&quot; value=&quot;Slide 21&quot;/&gt;&lt;property id=&quot;20307&quot; value=&quot;269&quot;/&gt;&lt;/object&gt;&lt;object type=&quot;3&quot; unique_id=&quot;10207&quot;&gt;&lt;property id=&quot;20148&quot; value=&quot;5&quot;/&gt;&lt;property id=&quot;20300&quot; value=&quot;Slide 25 - &amp;quot;Books&amp;quot;&quot;/&gt;&lt;property id=&quot;20307&quot; value=&quot;267&quot;/&gt;&lt;/object&gt;&lt;object type=&quot;3&quot; unique_id=&quot;10257&quot;&gt;&lt;property id=&quot;20148&quot; value=&quot;5&quot;/&gt;&lt;property id=&quot;20300&quot; value=&quot;Slide 22&quot;/&gt;&lt;property id=&quot;20307&quot; value=&quot;270&quot;/&gt;&lt;/object&gt;&lt;object type=&quot;3&quot; unique_id=&quot;10259&quot;&gt;&lt;property id=&quot;20148&quot; value=&quot;5&quot;/&gt;&lt;property id=&quot;20300&quot; value=&quot;Slide 4&quot;/&gt;&lt;property id=&quot;20307&quot; value=&quot;275&quot;/&gt;&lt;/object&gt;&lt;object type=&quot;3&quot; unique_id=&quot;10260&quot;&gt;&lt;property id=&quot;20148&quot; value=&quot;5&quot;/&gt;&lt;property id=&quot;20300&quot; value=&quot;Slide 5&quot;/&gt;&lt;property id=&quot;20307&quot; value=&quot;276&quot;/&gt;&lt;/object&gt;&lt;object type=&quot;3&quot; unique_id=&quot;10261&quot;&gt;&lt;property id=&quot;20148&quot; value=&quot;5&quot;/&gt;&lt;property id=&quot;20300&quot; value=&quot;Slide 7 - &amp;quot;Teaching: Logic / Electricity&amp;quot;&quot;/&gt;&lt;property id=&quot;20307&quot; value=&quot;271&quot;/&gt;&lt;/object&gt;&lt;object type=&quot;3&quot; unique_id=&quot;10262&quot;&gt;&lt;property id=&quot;20148&quot; value=&quot;5&quot;/&gt;&lt;property id=&quot;20300&quot; value=&quot;Slide 8&quot;/&gt;&lt;property id=&quot;20307&quot; value=&quot;272&quot;/&gt;&lt;/object&gt;&lt;object type=&quot;3&quot; unique_id=&quot;10263&quot;&gt;&lt;property id=&quot;20148&quot; value=&quot;5&quot;/&gt;&lt;property id=&quot;20300&quot; value=&quot;Slide 9&quot;/&gt;&lt;property id=&quot;20307&quot; value=&quot;273&quot;/&gt;&lt;/object&gt;&lt;object type=&quot;3&quot; unique_id=&quot;10264&quot;&gt;&lt;property id=&quot;20148&quot; value=&quot;5&quot;/&gt;&lt;property id=&quot;20300&quot; value=&quot;Slide 19 - &amp;quot;Writing Server Mods&amp;quot;&quot;/&gt;&lt;property id=&quot;20307&quot; value=&quot;277&quot;/&gt;&lt;/object&gt;&lt;object type=&quot;3&quot; unique_id=&quot;10332&quot;&gt;&lt;property id=&quot;20148&quot; value=&quot;5&quot;/&gt;&lt;property id=&quot;20300&quot; value=&quot;Slide 18 - &amp;quot;How To Mod&amp;quot;&quot;/&gt;&lt;property id=&quot;20307&quot; value=&quot;278&quot;/&gt;&lt;/object&gt;&lt;object type=&quot;3&quot; unique_id=&quot;10334&quot;&gt;&lt;property id=&quot;20148&quot; value=&quot;5&quot;/&gt;&lt;property id=&quot;20300&quot; value=&quot;Slide 14 - &amp;quot;Literacy&amp;quot;&quot;/&gt;&lt;property id=&quot;20307&quot; value=&quot;279&quot;/&gt;&lt;/object&gt;&lt;object type=&quot;3&quot; unique_id=&quot;10335&quot;&gt;&lt;property id=&quot;20148&quot; value=&quot;5&quot;/&gt;&lt;property id=&quot;20300&quot; value=&quot;Slide 26 - &amp;quot;Teacher Resources&amp;quot;&quot;/&gt;&lt;property id=&quot;20307&quot; value=&quot;280&quot;/&gt;&lt;/object&gt;&lt;object type=&quot;3&quot; unique_id=&quot;10411&quot;&gt;&lt;property id=&quot;20148&quot; value=&quot;5&quot;/&gt;&lt;property id=&quot;20300&quot; value=&quot;Slide 20 - &amp;quot;Writing Server Mods&amp;quot;&quot;/&gt;&lt;property id=&quot;20307&quot; value=&quot;281&quot;/&gt;&lt;/object&gt;&lt;object type=&quot;3&quot; unique_id=&quot;10516&quot;&gt;&lt;property id=&quot;20148&quot; value=&quot;5&quot;/&gt;&lt;property id=&quot;20300&quot; value=&quot;Slide 13 - &amp;quot;Civics&amp;quot;&quot;/&gt;&lt;property id=&quot;20307&quot; value=&quot;282&quot;/&gt;&lt;/object&gt;&lt;object type=&quot;3&quot; unique_id=&quot;10814&quot;&gt;&lt;property id=&quot;20148&quot; value=&quot;5&quot;/&gt;&lt;property id=&quot;20300&quot; value=&quot;Slide 15 - &amp;quot;World Of Humanities (WoH)&amp;quot;&quot;/&gt;&lt;property id=&quot;20307&quot; value=&quot;283&quot;/&gt;&lt;/object&gt;&lt;object type=&quot;3&quot; unique_id=&quot;11067&quot;&gt;&lt;property id=&quot;20148&quot; value=&quot;5&quot;/&gt;&lt;property id=&quot;20300&quot; value=&quot;Slide 16 - &amp;quot;WoH: Refugee Camp&amp;quot;&quot;/&gt;&lt;property id=&quot;20307&quot; value=&quot;284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538</Words>
  <Application>Microsoft Office PowerPoint</Application>
  <PresentationFormat>On-screen Show (4:3)</PresentationFormat>
  <Paragraphs>91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Teaching (with) Minecraft</vt:lpstr>
      <vt:lpstr>Minecraft Teacher: Joel Levin</vt:lpstr>
      <vt:lpstr>Teaching: History</vt:lpstr>
      <vt:lpstr>PowerPoint Presentation</vt:lpstr>
      <vt:lpstr>PowerPoint Presentation</vt:lpstr>
      <vt:lpstr>Teaching: Animals</vt:lpstr>
      <vt:lpstr>Teaching: Logic / Electricity</vt:lpstr>
      <vt:lpstr>PowerPoint Presentation</vt:lpstr>
      <vt:lpstr>PowerPoint Presentation</vt:lpstr>
      <vt:lpstr>PowerPoint Presentation</vt:lpstr>
      <vt:lpstr>Teaching: Quantum Mechanics</vt:lpstr>
      <vt:lpstr>Minecraft EDU</vt:lpstr>
      <vt:lpstr>Civics</vt:lpstr>
      <vt:lpstr>Literacy</vt:lpstr>
      <vt:lpstr>World Of Humanities (WoH)</vt:lpstr>
      <vt:lpstr>WoH: Refugee Camp</vt:lpstr>
      <vt:lpstr>Teaching: Computer Programming</vt:lpstr>
      <vt:lpstr>How To Mod</vt:lpstr>
      <vt:lpstr>Writing Server Mods</vt:lpstr>
      <vt:lpstr>Writing Server Mods</vt:lpstr>
      <vt:lpstr>PowerPoint Presentation</vt:lpstr>
      <vt:lpstr>PowerPoint Presentation</vt:lpstr>
      <vt:lpstr>Video Links</vt:lpstr>
      <vt:lpstr>Articles</vt:lpstr>
      <vt:lpstr>Books</vt:lpstr>
      <vt:lpstr>Teacher 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(with) Minecraft</dc:title>
  <dc:creator>Rick</dc:creator>
  <cp:lastModifiedBy>rhenderson</cp:lastModifiedBy>
  <cp:revision>48</cp:revision>
  <dcterms:created xsi:type="dcterms:W3CDTF">2014-01-22T02:06:50Z</dcterms:created>
  <dcterms:modified xsi:type="dcterms:W3CDTF">2014-02-12T20:38:47Z</dcterms:modified>
</cp:coreProperties>
</file>