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21"/>
  </p:notesMasterIdLst>
  <p:handoutMasterIdLst>
    <p:handoutMasterId r:id="rId22"/>
  </p:handoutMasterIdLst>
  <p:sldIdLst>
    <p:sldId id="297" r:id="rId2"/>
    <p:sldId id="278" r:id="rId3"/>
    <p:sldId id="279" r:id="rId4"/>
    <p:sldId id="268" r:id="rId5"/>
    <p:sldId id="258" r:id="rId6"/>
    <p:sldId id="260" r:id="rId7"/>
    <p:sldId id="288" r:id="rId8"/>
    <p:sldId id="270" r:id="rId9"/>
    <p:sldId id="287" r:id="rId10"/>
    <p:sldId id="271" r:id="rId11"/>
    <p:sldId id="289" r:id="rId12"/>
    <p:sldId id="290" r:id="rId13"/>
    <p:sldId id="291" r:id="rId14"/>
    <p:sldId id="293" r:id="rId15"/>
    <p:sldId id="294" r:id="rId16"/>
    <p:sldId id="280" r:id="rId17"/>
    <p:sldId id="292" r:id="rId18"/>
    <p:sldId id="295" r:id="rId19"/>
    <p:sldId id="29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46" autoAdjust="0"/>
    <p:restoredTop sz="94558" autoAdjust="0"/>
  </p:normalViewPr>
  <p:slideViewPr>
    <p:cSldViewPr>
      <p:cViewPr varScale="1">
        <p:scale>
          <a:sx n="117" d="100"/>
          <a:sy n="117" d="100"/>
        </p:scale>
        <p:origin x="-219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B9EB5CA-DD3C-4A12-A73A-F66C705B5F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97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BECC41E-3D1B-447C-BF44-F1063DC7DB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97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521D60CD-AE93-476F-A242-244CCD6057CD}" type="slidenum">
              <a:rPr lang="en-US" smtClean="0"/>
              <a:pPr lvl="1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91A3E004-3CFC-4DED-8F34-29D491DDA51F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AC03094-3FBC-4C32-82D1-7C4E308D0376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839E47C-3837-423F-818C-4841EEB77060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 lvl="1"/>
            <a:fld id="{F140BC5D-445F-4A48-A6E7-682A3DE6D299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EF5BC1FB-5396-4B41-850E-2BE5B6B936D6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CA2B9EB1-6CD1-4F64-925A-18F57A3DCD92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7A01572E-E01E-4320-AA2D-965FA5B7947A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BCE0DAEB-1BD1-4625-8ABA-9FEABC627633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7C6741B3-A6C5-4ED5-8944-7684AA0C891B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1"/>
            <a:fld id="{67A94647-B2CF-4690-9F2E-E3EF381A95B9}" type="slidenum">
              <a:rPr lang="en-US" smtClean="0"/>
              <a:pPr lvl="1"/>
              <a:t>‹#›</a:t>
            </a:fld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lvl="1"/>
            <a:fld id="{27C61A37-6C16-4428-838B-05FF9FE42CF6}" type="slidenum">
              <a:rPr lang="en-US" smtClean="0"/>
              <a:pPr lvl="1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oleObject" Target="../embeddings/oleObject16.bin"/><Relationship Id="rId18" Type="http://schemas.openxmlformats.org/officeDocument/2006/relationships/oleObject" Target="../embeddings/oleObject19.bin"/><Relationship Id="rId3" Type="http://schemas.openxmlformats.org/officeDocument/2006/relationships/image" Target="../media/image22.png"/><Relationship Id="rId21" Type="http://schemas.openxmlformats.org/officeDocument/2006/relationships/image" Target="../media/image21.wmf"/><Relationship Id="rId7" Type="http://schemas.openxmlformats.org/officeDocument/2006/relationships/image" Target="../media/image26.png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5.png"/><Relationship Id="rId11" Type="http://schemas.openxmlformats.org/officeDocument/2006/relationships/oleObject" Target="../embeddings/oleObject14.bin"/><Relationship Id="rId5" Type="http://schemas.openxmlformats.org/officeDocument/2006/relationships/image" Target="../media/image24.png"/><Relationship Id="rId15" Type="http://schemas.openxmlformats.org/officeDocument/2006/relationships/image" Target="../media/image18.wmf"/><Relationship Id="rId10" Type="http://schemas.openxmlformats.org/officeDocument/2006/relationships/image" Target="../media/image17.wmf"/><Relationship Id="rId19" Type="http://schemas.openxmlformats.org/officeDocument/2006/relationships/image" Target="../media/image20.wmf"/><Relationship Id="rId4" Type="http://schemas.openxmlformats.org/officeDocument/2006/relationships/image" Target="../media/image23.png"/><Relationship Id="rId9" Type="http://schemas.openxmlformats.org/officeDocument/2006/relationships/oleObject" Target="../embeddings/oleObject13.bin"/><Relationship Id="rId1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1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914400"/>
            <a:ext cx="510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i="1" dirty="0" smtClean="0">
                <a:latin typeface="Waif Thin" pitchFamily="2" charset="0"/>
              </a:rPr>
              <a:t>COMPLEX NUMBERS</a:t>
            </a:r>
            <a:endParaRPr lang="en-US" sz="5400" b="1" i="1" dirty="0">
              <a:latin typeface="Waif Thi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28194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latin typeface="Waif Thin" pitchFamily="2" charset="0"/>
              </a:rPr>
              <a:t>and</a:t>
            </a:r>
            <a:endParaRPr lang="en-US" sz="5400" b="1" i="1" dirty="0">
              <a:latin typeface="Waif Thi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3962400"/>
            <a:ext cx="487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latin typeface="Waif Thin" pitchFamily="2" charset="0"/>
              </a:rPr>
              <a:t>QUADRATIC EQUATIONS</a:t>
            </a:r>
            <a:endParaRPr lang="en-US" sz="5400" b="1" i="1" dirty="0">
              <a:latin typeface="Waif Thi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628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143000"/>
          </a:xfrm>
        </p:spPr>
        <p:txBody>
          <a:bodyPr>
            <a:noAutofit/>
          </a:bodyPr>
          <a:lstStyle/>
          <a:p>
            <a:r>
              <a:rPr lang="en-US" sz="4400" dirty="0">
                <a:latin typeface="Brush Script MT" pitchFamily="66" charset="0"/>
              </a:rPr>
              <a:t>DIVISION OF </a:t>
            </a:r>
            <a:r>
              <a:rPr lang="en-US" sz="4400" dirty="0" smtClean="0">
                <a:latin typeface="Brush Script MT" pitchFamily="66" charset="0"/>
              </a:rPr>
              <a:t>COMPLEX </a:t>
            </a:r>
            <a:r>
              <a:rPr lang="en-US" sz="4400" dirty="0">
                <a:latin typeface="Brush Script MT" pitchFamily="66" charset="0"/>
              </a:rPr>
              <a:t>NUMBERS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839200" cy="5029200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Gabriola" pitchFamily="82" charset="0"/>
              </a:rPr>
              <a:t>Let z</a:t>
            </a:r>
            <a:r>
              <a:rPr lang="en-US" baseline="-25000" dirty="0">
                <a:latin typeface="Gabriola" pitchFamily="82" charset="0"/>
              </a:rPr>
              <a:t>1</a:t>
            </a:r>
            <a:r>
              <a:rPr lang="en-US" dirty="0">
                <a:latin typeface="Gabriola" pitchFamily="82" charset="0"/>
              </a:rPr>
              <a:t> and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be 2 complex </a:t>
            </a:r>
            <a:r>
              <a:rPr lang="en-US" dirty="0" err="1">
                <a:latin typeface="Gabriola" pitchFamily="82" charset="0"/>
              </a:rPr>
              <a:t>no.s,where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‡0,the </a:t>
            </a:r>
            <a:r>
              <a:rPr lang="en-US" dirty="0">
                <a:latin typeface="Gabriola" pitchFamily="82" charset="0"/>
              </a:rPr>
              <a:t>quotient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/z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is defined by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/z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=z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1/z</a:t>
            </a:r>
            <a:r>
              <a:rPr lang="en-US" baseline="-25000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.</a:t>
            </a:r>
            <a:endParaRPr lang="en-US" dirty="0">
              <a:latin typeface="Gabriola" pitchFamily="82" charset="0"/>
            </a:endParaRPr>
          </a:p>
          <a:p>
            <a:endParaRPr lang="en-US" dirty="0">
              <a:latin typeface="Gabriola" pitchFamily="82" charset="0"/>
            </a:endParaRPr>
          </a:p>
          <a:p>
            <a:r>
              <a:rPr lang="en-US" dirty="0" smtClean="0">
                <a:latin typeface="Gabriola" pitchFamily="82" charset="0"/>
              </a:rPr>
              <a:t>Example:z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=6+3i  </a:t>
            </a:r>
            <a:r>
              <a:rPr lang="en-US" dirty="0">
                <a:latin typeface="Gabriola" pitchFamily="82" charset="0"/>
              </a:rPr>
              <a:t>and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=2-i </a:t>
            </a:r>
            <a:endParaRPr lang="en-US" dirty="0">
              <a:latin typeface="Gabriola" pitchFamily="82" charset="0"/>
            </a:endParaRPr>
          </a:p>
          <a:p>
            <a:endParaRPr lang="en-US" dirty="0">
              <a:latin typeface="Gabriola" pitchFamily="82" charset="0"/>
            </a:endParaRPr>
          </a:p>
          <a:p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/z</a:t>
            </a:r>
            <a:r>
              <a:rPr lang="en-US" baseline="-25000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=((</a:t>
            </a:r>
            <a:r>
              <a:rPr lang="en-US" dirty="0">
                <a:latin typeface="Gabriola" pitchFamily="82" charset="0"/>
              </a:rPr>
              <a:t>6+3i)×1/2-i)=(6+3i)(2/2²+(-1)²+i –(-1)/2²+(-1)²)</a:t>
            </a:r>
          </a:p>
          <a:p>
            <a:endParaRPr lang="en-US" dirty="0">
              <a:latin typeface="Gabriola" pitchFamily="82" charset="0"/>
            </a:endParaRPr>
          </a:p>
          <a:p>
            <a:r>
              <a:rPr lang="en-US" dirty="0">
                <a:latin typeface="Gabriola" pitchFamily="82" charset="0"/>
              </a:rPr>
              <a:t>=(6+3i)(2+5/</a:t>
            </a:r>
            <a:r>
              <a:rPr lang="en-US" dirty="0" err="1">
                <a:latin typeface="Gabriola" pitchFamily="82" charset="0"/>
              </a:rPr>
              <a:t>i</a:t>
            </a:r>
            <a:r>
              <a:rPr lang="en-US" dirty="0">
                <a:latin typeface="Gabriola" pitchFamily="82" charset="0"/>
              </a:rPr>
              <a:t>)=1/5(12-3+i(6+6))=1/5(9+12i).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Brush Script MT" pitchFamily="66" charset="0"/>
              </a:rPr>
              <a:t>THE SQUARE ROOTS OF A NEGATIVE REAL NUMBER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>
                <a:latin typeface="Gabriola" pitchFamily="82" charset="0"/>
              </a:rPr>
              <a:t>i²=-1 and (-</a:t>
            </a:r>
            <a:r>
              <a:rPr lang="en-US" dirty="0" err="1">
                <a:latin typeface="Gabriola" pitchFamily="82" charset="0"/>
              </a:rPr>
              <a:t>i</a:t>
            </a:r>
            <a:r>
              <a:rPr lang="en-US" dirty="0">
                <a:latin typeface="Gabriola" pitchFamily="82" charset="0"/>
              </a:rPr>
              <a:t>)²=</a:t>
            </a:r>
            <a:r>
              <a:rPr lang="en-US" dirty="0" err="1">
                <a:latin typeface="Gabriola" pitchFamily="82" charset="0"/>
              </a:rPr>
              <a:t>i</a:t>
            </a:r>
            <a:r>
              <a:rPr lang="en-US" dirty="0">
                <a:latin typeface="Gabriola" pitchFamily="82" charset="0"/>
              </a:rPr>
              <a:t>= -1.Therefore,the square roots of -1 are </a:t>
            </a:r>
            <a:r>
              <a:rPr lang="en-US" dirty="0" err="1">
                <a:latin typeface="Gabriola" pitchFamily="82" charset="0"/>
              </a:rPr>
              <a:t>i</a:t>
            </a:r>
            <a:r>
              <a:rPr lang="en-US" dirty="0">
                <a:latin typeface="Gabriola" pitchFamily="82" charset="0"/>
              </a:rPr>
              <a:t>,-</a:t>
            </a:r>
            <a:r>
              <a:rPr lang="en-US" dirty="0" err="1">
                <a:latin typeface="Gabriola" pitchFamily="82" charset="0"/>
              </a:rPr>
              <a:t>i</a:t>
            </a:r>
            <a:r>
              <a:rPr lang="en-US" dirty="0">
                <a:latin typeface="Gabriola" pitchFamily="82" charset="0"/>
              </a:rPr>
              <a:t>. However by the symbol  √-1,we would mean </a:t>
            </a:r>
            <a:r>
              <a:rPr lang="en-US" dirty="0" err="1">
                <a:latin typeface="Gabriola" pitchFamily="82" charset="0"/>
              </a:rPr>
              <a:t>i</a:t>
            </a:r>
            <a:r>
              <a:rPr lang="en-US" dirty="0">
                <a:latin typeface="Gabriola" pitchFamily="82" charset="0"/>
              </a:rPr>
              <a:t> only.</a:t>
            </a:r>
          </a:p>
          <a:p>
            <a:pPr>
              <a:buNone/>
            </a:pPr>
            <a:r>
              <a:rPr lang="en-US" dirty="0" err="1">
                <a:latin typeface="Gabriola" pitchFamily="82" charset="0"/>
              </a:rPr>
              <a:t>Now,we</a:t>
            </a:r>
            <a:r>
              <a:rPr lang="en-US" dirty="0">
                <a:latin typeface="Gabriola" pitchFamily="82" charset="0"/>
              </a:rPr>
              <a:t> can see I and –</a:t>
            </a:r>
            <a:r>
              <a:rPr lang="en-US" dirty="0" err="1">
                <a:latin typeface="Gabriola" pitchFamily="82" charset="0"/>
              </a:rPr>
              <a:t>iboth</a:t>
            </a:r>
            <a:r>
              <a:rPr lang="en-US" dirty="0">
                <a:latin typeface="Gabriola" pitchFamily="82" charset="0"/>
              </a:rPr>
              <a:t> are solutions of the equation x²+1=0 or x²= -1.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 Similarly ,(√3i)²=(√3)²i²=3(-1)= -3.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(- √3i)²=( - √3)²i²= -3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Therefore the square roots of -3 are √3i and - √3i.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Again the symbol √-3 is meant to represent √3i </a:t>
            </a:r>
            <a:r>
              <a:rPr lang="en-US" dirty="0" err="1">
                <a:latin typeface="Gabriola" pitchFamily="82" charset="0"/>
              </a:rPr>
              <a:t>only,i.e</a:t>
            </a:r>
            <a:r>
              <a:rPr lang="en-US" dirty="0">
                <a:latin typeface="Gabriola" pitchFamily="82" charset="0"/>
              </a:rPr>
              <a:t>., 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√-3= √3i.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Therefore , √a× √b ‡ √</a:t>
            </a:r>
            <a:r>
              <a:rPr lang="en-US" dirty="0" err="1">
                <a:latin typeface="Gabriola" pitchFamily="82" charset="0"/>
              </a:rPr>
              <a:t>ab</a:t>
            </a:r>
            <a:r>
              <a:rPr lang="en-US" dirty="0">
                <a:latin typeface="Gabriola" pitchFamily="82" charset="0"/>
              </a:rPr>
              <a:t> if both a and b are negative real </a:t>
            </a:r>
            <a:r>
              <a:rPr lang="en-US" dirty="0" err="1">
                <a:latin typeface="Gabriola" pitchFamily="82" charset="0"/>
              </a:rPr>
              <a:t>no.s</a:t>
            </a:r>
            <a:r>
              <a:rPr lang="en-US" dirty="0">
                <a:latin typeface="Gabriola" pitchFamily="82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Further if any of a or b is </a:t>
            </a:r>
            <a:r>
              <a:rPr lang="en-US" dirty="0" err="1">
                <a:latin typeface="Gabriola" pitchFamily="82" charset="0"/>
              </a:rPr>
              <a:t>zero,then,√a</a:t>
            </a:r>
            <a:r>
              <a:rPr lang="en-US" dirty="0">
                <a:latin typeface="Gabriola" pitchFamily="82" charset="0"/>
              </a:rPr>
              <a:t>× √b= √</a:t>
            </a:r>
            <a:r>
              <a:rPr lang="en-US" dirty="0" err="1">
                <a:latin typeface="Gabriola" pitchFamily="82" charset="0"/>
              </a:rPr>
              <a:t>ab</a:t>
            </a:r>
            <a:r>
              <a:rPr lang="en-US" dirty="0">
                <a:latin typeface="Gabriola" pitchFamily="82" charset="0"/>
              </a:rPr>
              <a:t>=0.</a:t>
            </a:r>
          </a:p>
          <a:p>
            <a:endParaRPr lang="en-US" b="1" dirty="0">
              <a:latin typeface="Gabriola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11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521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rush Script MT" pitchFamily="66" charset="0"/>
              </a:rPr>
              <a:t>IDENTITIES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.(z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=z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)²=z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²+z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²+2z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.</a:t>
            </a: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.(z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-z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)²=z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²+z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²-2</a:t>
            </a:r>
            <a:r>
              <a:rPr lang="en-US" dirty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.</a:t>
            </a: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.(z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+z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)³=z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³+z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³+3.z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.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(z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+z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).</a:t>
            </a: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4</a:t>
            </a:r>
            <a:r>
              <a:rPr lang="en-US" dirty="0" smtClean="0">
                <a:latin typeface="Gabriola" pitchFamily="82" charset="0"/>
              </a:rPr>
              <a:t>.(z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-z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)³=z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³-z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³-3.</a:t>
            </a:r>
            <a:r>
              <a:rPr lang="en-US" dirty="0">
                <a:latin typeface="Gabriola" pitchFamily="82" charset="0"/>
              </a:rPr>
              <a:t> z</a:t>
            </a:r>
            <a:r>
              <a:rPr lang="en-US" baseline="-25000" dirty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.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(z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-z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).</a:t>
            </a: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5</a:t>
            </a:r>
            <a:r>
              <a:rPr lang="en-US" dirty="0" smtClean="0">
                <a:latin typeface="Gabriola" pitchFamily="82" charset="0"/>
              </a:rPr>
              <a:t>.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²-z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²= (z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+z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)(z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-z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).</a:t>
            </a: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All identities which are true for real </a:t>
            </a:r>
            <a:r>
              <a:rPr lang="en-US" dirty="0" err="1">
                <a:latin typeface="Gabriola" pitchFamily="82" charset="0"/>
              </a:rPr>
              <a:t>no.s</a:t>
            </a:r>
            <a:r>
              <a:rPr lang="en-US" dirty="0">
                <a:latin typeface="Gabriola" pitchFamily="82" charset="0"/>
              </a:rPr>
              <a:t> can also be proved true for all complex </a:t>
            </a:r>
            <a:r>
              <a:rPr lang="en-US" dirty="0" err="1">
                <a:latin typeface="Gabriola" pitchFamily="82" charset="0"/>
              </a:rPr>
              <a:t>no.s</a:t>
            </a:r>
            <a:r>
              <a:rPr lang="en-US" dirty="0">
                <a:latin typeface="Gabriola" pitchFamily="82" charset="0"/>
              </a:rPr>
              <a:t>.</a:t>
            </a:r>
          </a:p>
          <a:p>
            <a:pPr>
              <a:buNone/>
            </a:pPr>
            <a:endParaRPr lang="en-US" dirty="0">
              <a:latin typeface="Gabriola" pitchFamily="82" charset="0"/>
            </a:endParaRPr>
          </a:p>
          <a:p>
            <a:endParaRPr lang="en-US" dirty="0">
              <a:latin typeface="Gabriola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12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71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rush Script MT" pitchFamily="66" charset="0"/>
              </a:rPr>
              <a:t>THE MODULUS AND CONJUGATE OF A COMPLEX NUMBER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Let </a:t>
            </a:r>
            <a:r>
              <a:rPr lang="en-US" i="1" dirty="0">
                <a:latin typeface="Gabriola" pitchFamily="82" charset="0"/>
              </a:rPr>
              <a:t>z = a + </a:t>
            </a:r>
            <a:r>
              <a:rPr lang="en-US" i="1" dirty="0" err="1">
                <a:latin typeface="Gabriola" pitchFamily="82" charset="0"/>
              </a:rPr>
              <a:t>ib</a:t>
            </a:r>
            <a:r>
              <a:rPr lang="en-US" i="1" dirty="0">
                <a:latin typeface="Gabriola" pitchFamily="82" charset="0"/>
              </a:rPr>
              <a:t> be a complex number. Then, the modulus of z, denoted by | z |, is defined  </a:t>
            </a:r>
            <a:r>
              <a:rPr lang="en-US" dirty="0">
                <a:latin typeface="Gabriola" pitchFamily="82" charset="0"/>
              </a:rPr>
              <a:t>to be </a:t>
            </a: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the non-negative real number √</a:t>
            </a:r>
            <a:r>
              <a:rPr lang="en-US" i="1" dirty="0">
                <a:latin typeface="Gabriola" pitchFamily="82" charset="0"/>
              </a:rPr>
              <a:t>a</a:t>
            </a:r>
            <a:r>
              <a:rPr lang="en-US" i="1" baseline="30000" dirty="0">
                <a:latin typeface="Gabriola" pitchFamily="82" charset="0"/>
              </a:rPr>
              <a:t>2</a:t>
            </a:r>
            <a:r>
              <a:rPr lang="en-US" i="1" dirty="0">
                <a:latin typeface="Gabriola" pitchFamily="82" charset="0"/>
              </a:rPr>
              <a:t> + b</a:t>
            </a:r>
            <a:r>
              <a:rPr lang="en-US" i="1" baseline="30000" dirty="0">
                <a:latin typeface="Gabriola" pitchFamily="82" charset="0"/>
              </a:rPr>
              <a:t>2 </a:t>
            </a:r>
            <a:r>
              <a:rPr lang="en-US" i="1" dirty="0">
                <a:latin typeface="Gabriola" pitchFamily="82" charset="0"/>
              </a:rPr>
              <a:t>, i.e., | z | = </a:t>
            </a: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√</a:t>
            </a:r>
            <a:r>
              <a:rPr lang="en-US" i="1" dirty="0">
                <a:latin typeface="Gabriola" pitchFamily="82" charset="0"/>
              </a:rPr>
              <a:t>a</a:t>
            </a:r>
            <a:r>
              <a:rPr lang="en-US" i="1" baseline="30000" dirty="0">
                <a:latin typeface="Gabriola" pitchFamily="82" charset="0"/>
              </a:rPr>
              <a:t>2</a:t>
            </a:r>
            <a:r>
              <a:rPr lang="en-US" i="1" dirty="0">
                <a:latin typeface="Gabriola" pitchFamily="82" charset="0"/>
              </a:rPr>
              <a:t> + b</a:t>
            </a:r>
            <a:r>
              <a:rPr lang="en-US" i="1" baseline="30000" dirty="0">
                <a:latin typeface="Gabriola" pitchFamily="82" charset="0"/>
              </a:rPr>
              <a:t>2</a:t>
            </a:r>
            <a:r>
              <a:rPr lang="en-US" i="1" dirty="0">
                <a:latin typeface="Gabriola" pitchFamily="82" charset="0"/>
              </a:rPr>
              <a:t> and the conjugate  </a:t>
            </a:r>
            <a:r>
              <a:rPr lang="en-US" dirty="0">
                <a:latin typeface="Gabriola" pitchFamily="82" charset="0"/>
              </a:rPr>
              <a:t>of </a:t>
            </a:r>
            <a:r>
              <a:rPr lang="en-US" i="1" dirty="0">
                <a:latin typeface="Gabriola" pitchFamily="82" charset="0"/>
              </a:rPr>
              <a:t>z, denoted as z , is the complex number a – </a:t>
            </a:r>
            <a:r>
              <a:rPr lang="en-US" i="1" dirty="0" err="1">
                <a:latin typeface="Gabriola" pitchFamily="82" charset="0"/>
              </a:rPr>
              <a:t>ib</a:t>
            </a:r>
            <a:r>
              <a:rPr lang="en-US" i="1" dirty="0">
                <a:latin typeface="Gabriola" pitchFamily="82" charset="0"/>
              </a:rPr>
              <a:t>, i.e., z = a – ib. 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For example, |3 + </a:t>
            </a:r>
            <a:r>
              <a:rPr lang="en-US" i="1" dirty="0" err="1">
                <a:latin typeface="Gabriola" pitchFamily="82" charset="0"/>
              </a:rPr>
              <a:t>i</a:t>
            </a:r>
            <a:r>
              <a:rPr lang="en-US" i="1" dirty="0">
                <a:latin typeface="Gabriola" pitchFamily="82" charset="0"/>
              </a:rPr>
              <a:t>| = </a:t>
            </a: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√</a:t>
            </a:r>
            <a:r>
              <a:rPr lang="en-US" i="1" dirty="0">
                <a:latin typeface="Gabriola" pitchFamily="82" charset="0"/>
              </a:rPr>
              <a:t>3</a:t>
            </a:r>
            <a:r>
              <a:rPr lang="en-US" i="1" baseline="30000" dirty="0">
                <a:latin typeface="Gabriola" pitchFamily="82" charset="0"/>
              </a:rPr>
              <a:t>2</a:t>
            </a:r>
            <a:r>
              <a:rPr lang="en-US" i="1" dirty="0">
                <a:latin typeface="Gabriola" pitchFamily="82" charset="0"/>
              </a:rPr>
              <a:t> +1</a:t>
            </a:r>
            <a:r>
              <a:rPr lang="en-US" i="1" baseline="30000" dirty="0">
                <a:latin typeface="Gabriola" pitchFamily="82" charset="0"/>
              </a:rPr>
              <a:t>2</a:t>
            </a:r>
            <a:r>
              <a:rPr lang="en-US" i="1" dirty="0">
                <a:latin typeface="Gabriola" pitchFamily="82" charset="0"/>
              </a:rPr>
              <a:t> = </a:t>
            </a: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√</a:t>
            </a:r>
            <a:r>
              <a:rPr lang="en-US" i="1" dirty="0">
                <a:latin typeface="Gabriola" pitchFamily="82" charset="0"/>
              </a:rPr>
              <a:t>10</a:t>
            </a:r>
            <a:endParaRPr lang="en-US" dirty="0">
              <a:latin typeface="Gabriola" pitchFamily="82" charset="0"/>
            </a:endParaRPr>
          </a:p>
          <a:p>
            <a:endParaRPr lang="en-US" dirty="0">
              <a:latin typeface="Gabriola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13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83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C00000"/>
                </a:solidFill>
                <a:latin typeface="Brush Script MT" pitchFamily="66" charset="0"/>
              </a:rPr>
              <a:t> Conjugate</a:t>
            </a:r>
            <a:endParaRPr lang="en-US" sz="5400" dirty="0">
              <a:latin typeface="Brush Script MT" pitchFamily="66" charset="0"/>
            </a:endParaRPr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765991"/>
              </p:ext>
            </p:extLst>
          </p:nvPr>
        </p:nvGraphicFramePr>
        <p:xfrm>
          <a:off x="838200" y="1676400"/>
          <a:ext cx="75311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4" name="Equation" r:id="rId3" imgW="7531100" imgH="1143000" progId="Equation.DSMT4">
                  <p:embed/>
                </p:oleObj>
              </mc:Choice>
              <mc:Fallback>
                <p:oleObj name="Equation" r:id="rId3" imgW="7531100" imgH="1143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76400"/>
                        <a:ext cx="7531100" cy="1143000"/>
                      </a:xfrm>
                      <a:prstGeom prst="rect">
                        <a:avLst/>
                      </a:prstGeom>
                      <a:noFill/>
                      <a:ln w="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14</a:t>
            </a:fld>
            <a:endParaRPr lang="en-US">
              <a:latin typeface="+mn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438400" y="4572000"/>
          <a:ext cx="3886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5" name="Equation" r:id="rId5" imgW="2882900" imgH="469900" progId="Equation.DSMT4">
                  <p:embed/>
                </p:oleObj>
              </mc:Choice>
              <mc:Fallback>
                <p:oleObj name="Equation" r:id="rId5" imgW="2882900" imgH="4699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3886200" cy="685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FF33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472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en-US" sz="5400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en-US" sz="5400" dirty="0" smtClean="0">
                <a:solidFill>
                  <a:schemeClr val="tx1"/>
                </a:solidFill>
                <a:latin typeface="Monotype Corsiva" pitchFamily="66" charset="0"/>
              </a:rPr>
              <a:t>Conjugate</a:t>
            </a:r>
            <a:r>
              <a:rPr lang="en-US" sz="5400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Brush Script MT" pitchFamily="66" charset="0"/>
              </a:rPr>
              <a:t>Theorems</a:t>
            </a:r>
            <a:r>
              <a:rPr lang="en-US" sz="5400" dirty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en-US" sz="5400" dirty="0">
                <a:solidFill>
                  <a:srgbClr val="C00000"/>
                </a:solidFill>
                <a:latin typeface="Monotype Corsiva" pitchFamily="66" charset="0"/>
              </a:rPr>
            </a:br>
            <a:endParaRPr lang="en-US" sz="5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Gabriola" pitchFamily="82" charset="0"/>
              </a:rPr>
              <a:t>The conjugate of the conjugate of a complex number is the complex number itself</a:t>
            </a:r>
          </a:p>
          <a:p>
            <a:r>
              <a:rPr lang="en-US" sz="4000" dirty="0">
                <a:latin typeface="Gabriola" pitchFamily="82" charset="0"/>
              </a:rPr>
              <a:t>The conjugate of the sum of two complex numbers equals the sum of their </a:t>
            </a:r>
            <a:r>
              <a:rPr lang="en-US" sz="4000" dirty="0" smtClean="0">
                <a:latin typeface="Gabriola" pitchFamily="82" charset="0"/>
              </a:rPr>
              <a:t>conjugates</a:t>
            </a:r>
          </a:p>
          <a:p>
            <a:pPr lvl="0"/>
            <a:r>
              <a:rPr lang="en-US" sz="4000" dirty="0">
                <a:latin typeface="Gabriola" pitchFamily="82" charset="0"/>
              </a:rPr>
              <a:t>The conjugate of the product of two complex numbers equals the product of their conjugates.</a:t>
            </a:r>
          </a:p>
          <a:p>
            <a:endParaRPr lang="en-US" sz="4000" dirty="0">
              <a:latin typeface="Gabriola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15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941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>
            <a:noAutofit/>
          </a:bodyPr>
          <a:lstStyle/>
          <a:p>
            <a:pPr algn="ctr" eaLnBrk="0" hangingPunct="0">
              <a:defRPr/>
            </a:pPr>
            <a:r>
              <a:rPr lang="en-US" altLang="zh-CN" sz="5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rush Script MT" pitchFamily="66" charset="0"/>
              </a:rPr>
              <a:t>Complex Plane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029200"/>
          </a:xfrm>
        </p:spPr>
        <p:txBody>
          <a:bodyPr/>
          <a:lstStyle/>
          <a:p>
            <a:pPr marL="231775" indent="-231775" eaLnBrk="0" hangingPunct="0">
              <a:spcBef>
                <a:spcPct val="20000"/>
              </a:spcBef>
              <a:buClr>
                <a:schemeClr val="tx2"/>
              </a:buClr>
              <a:buSzPct val="75000"/>
              <a:defRPr/>
            </a:pPr>
            <a:r>
              <a:rPr lang="en-US" altLang="zh-CN" kern="0" dirty="0">
                <a:latin typeface="Gabriola" pitchFamily="82" charset="0"/>
              </a:rPr>
              <a:t>A complex number can be plotted on a plane with two perpendicular coordinate axes</a:t>
            </a:r>
            <a:r>
              <a:rPr lang="en-US" altLang="zh-CN" sz="3200" kern="0" dirty="0">
                <a:latin typeface="Gabriola" pitchFamily="82" charset="0"/>
              </a:rPr>
              <a:t> </a:t>
            </a:r>
          </a:p>
          <a:p>
            <a:pPr marL="630238" lvl="1" indent="-173038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/>
            </a:pPr>
            <a:r>
              <a:rPr lang="en-US" altLang="zh-CN" kern="0" dirty="0">
                <a:latin typeface="Gabriola" pitchFamily="82" charset="0"/>
              </a:rPr>
              <a:t>The horizontal </a:t>
            </a:r>
            <a:r>
              <a:rPr lang="en-US" altLang="zh-CN" i="1" kern="0" dirty="0">
                <a:latin typeface="Gabriola" pitchFamily="82" charset="0"/>
              </a:rPr>
              <a:t>x</a:t>
            </a:r>
            <a:r>
              <a:rPr lang="en-US" altLang="zh-CN" kern="0" dirty="0">
                <a:latin typeface="Gabriola" pitchFamily="82" charset="0"/>
              </a:rPr>
              <a:t>-axis, called the real axis </a:t>
            </a:r>
          </a:p>
          <a:p>
            <a:pPr marL="630238" lvl="1" indent="-173038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/>
            </a:pPr>
            <a:r>
              <a:rPr lang="en-US" altLang="zh-CN" kern="0" dirty="0">
                <a:latin typeface="Gabriola" pitchFamily="82" charset="0"/>
              </a:rPr>
              <a:t>The vertical </a:t>
            </a:r>
            <a:r>
              <a:rPr lang="en-US" altLang="zh-CN" i="1" kern="0" dirty="0">
                <a:latin typeface="Gabriola" pitchFamily="82" charset="0"/>
              </a:rPr>
              <a:t>y</a:t>
            </a:r>
            <a:r>
              <a:rPr lang="en-US" altLang="zh-CN" kern="0" dirty="0">
                <a:latin typeface="Gabriola" pitchFamily="82" charset="0"/>
              </a:rPr>
              <a:t>-axis, called the imaginary axis</a:t>
            </a:r>
            <a:r>
              <a:rPr lang="en-US" altLang="zh-CN" sz="2800" kern="0" dirty="0">
                <a:latin typeface="Gabriola" pitchFamily="82" charset="0"/>
              </a:rPr>
              <a:t> </a:t>
            </a:r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429000"/>
            <a:ext cx="26670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57600"/>
            <a:ext cx="4926013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51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257801"/>
            <a:ext cx="376713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4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bldLvl="5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u="sng" kern="0" dirty="0">
                <a:solidFill>
                  <a:schemeClr val="tx1"/>
                </a:solidFill>
                <a:latin typeface="Brush Script MT" pitchFamily="66" charset="0"/>
              </a:rPr>
              <a:t>Graphing in the complex plane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655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3546102"/>
            <a:ext cx="4901609" cy="32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17</a:t>
            </a:fld>
            <a:endParaRPr lang="en-US">
              <a:latin typeface="+mn-lt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419600" y="1524000"/>
            <a:ext cx="0" cy="4572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5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981" y="3581400"/>
            <a:ext cx="36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3581400"/>
            <a:ext cx="36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54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3581400"/>
            <a:ext cx="36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54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1" y="3581400"/>
            <a:ext cx="36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54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3584121"/>
            <a:ext cx="36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54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452" y="3584121"/>
            <a:ext cx="36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54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3581400"/>
            <a:ext cx="36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547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1" y="3581400"/>
            <a:ext cx="365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5410200" y="35814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5715000" y="3619500"/>
            <a:ext cx="0" cy="3048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548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391694"/>
            <a:ext cx="304800" cy="3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4267200" y="18288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4267200" y="21336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4267200" y="24384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4267200" y="27432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4267200" y="30480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4267200" y="40386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4250871" y="44196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>
            <a:off x="4267200" y="4738007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4250871" y="5029200"/>
            <a:ext cx="304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549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6" y="1981201"/>
            <a:ext cx="195103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550" name="Picture 1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10241"/>
            <a:ext cx="3097213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551" name="Picture 1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07074">
            <a:off x="1654970" y="4152583"/>
            <a:ext cx="3852863" cy="58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Line 35"/>
          <p:cNvSpPr>
            <a:spLocks noChangeShapeType="1"/>
          </p:cNvSpPr>
          <p:nvPr/>
        </p:nvSpPr>
        <p:spPr bwMode="auto">
          <a:xfrm flipV="1">
            <a:off x="2188029" y="4686048"/>
            <a:ext cx="1143000" cy="762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467320"/>
              </p:ext>
            </p:extLst>
          </p:nvPr>
        </p:nvGraphicFramePr>
        <p:xfrm>
          <a:off x="3526631" y="2211387"/>
          <a:ext cx="603251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0" name="Microsoft Equation 3.0" r:id="rId9" imgW="63335" imgH="76002" progId="Equation.3">
                  <p:embed/>
                </p:oleObj>
              </mc:Choice>
              <mc:Fallback>
                <p:oleObj name="Microsoft Equation 3.0" r:id="rId9" imgW="63335" imgH="7600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6631" y="2211387"/>
                        <a:ext cx="603251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132049"/>
              </p:ext>
            </p:extLst>
          </p:nvPr>
        </p:nvGraphicFramePr>
        <p:xfrm>
          <a:off x="4929188" y="3029743"/>
          <a:ext cx="603251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1" name="Microsoft Equation 3.0" r:id="rId11" imgW="63335" imgH="76002" progId="Equation.3">
                  <p:embed/>
                </p:oleObj>
              </mc:Choice>
              <mc:Fallback>
                <p:oleObj name="Microsoft Equation 3.0" r:id="rId11" imgW="63335" imgH="7600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3029743"/>
                        <a:ext cx="603251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56494"/>
              </p:ext>
            </p:extLst>
          </p:nvPr>
        </p:nvGraphicFramePr>
        <p:xfrm>
          <a:off x="5222761" y="3986641"/>
          <a:ext cx="603251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2" name="Microsoft Equation 3.0" r:id="rId12" imgW="63335" imgH="76002" progId="Equation.3">
                  <p:embed/>
                </p:oleObj>
              </mc:Choice>
              <mc:Fallback>
                <p:oleObj name="Microsoft Equation 3.0" r:id="rId12" imgW="63335" imgH="7600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761" y="3986641"/>
                        <a:ext cx="603251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46371"/>
              </p:ext>
            </p:extLst>
          </p:nvPr>
        </p:nvGraphicFramePr>
        <p:xfrm>
          <a:off x="3206749" y="4313464"/>
          <a:ext cx="603251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3" name="Microsoft Equation 3.0" r:id="rId13" imgW="63335" imgH="76002" progId="Equation.3">
                  <p:embed/>
                </p:oleObj>
              </mc:Choice>
              <mc:Fallback>
                <p:oleObj name="Microsoft Equation 3.0" r:id="rId13" imgW="63335" imgH="7600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49" y="4313464"/>
                        <a:ext cx="603251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646332"/>
              </p:ext>
            </p:extLst>
          </p:nvPr>
        </p:nvGraphicFramePr>
        <p:xfrm>
          <a:off x="533400" y="1655762"/>
          <a:ext cx="12954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4" name="Equation" r:id="rId14" imgW="482181" imgH="177646" progId="Equation.3">
                  <p:embed/>
                </p:oleObj>
              </mc:Choice>
              <mc:Fallback>
                <p:oleObj name="Equation" r:id="rId14" imgW="482181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55762"/>
                        <a:ext cx="12954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908616"/>
              </p:ext>
            </p:extLst>
          </p:nvPr>
        </p:nvGraphicFramePr>
        <p:xfrm>
          <a:off x="866777" y="2743201"/>
          <a:ext cx="10287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5" name="Equation" r:id="rId16" imgW="380670" imgH="177646" progId="Equation.3">
                  <p:embed/>
                </p:oleObj>
              </mc:Choice>
              <mc:Fallback>
                <p:oleObj name="Equation" r:id="rId16" imgW="380670" imgH="17764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7" y="2743201"/>
                        <a:ext cx="10287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499223"/>
              </p:ext>
            </p:extLst>
          </p:nvPr>
        </p:nvGraphicFramePr>
        <p:xfrm>
          <a:off x="609600" y="4276045"/>
          <a:ext cx="958851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6" name="Equation" r:id="rId18" imgW="368140" imgH="177723" progId="Equation.3">
                  <p:embed/>
                </p:oleObj>
              </mc:Choice>
              <mc:Fallback>
                <p:oleObj name="Equation" r:id="rId18" imgW="368140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276045"/>
                        <a:ext cx="958851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668828"/>
              </p:ext>
            </p:extLst>
          </p:nvPr>
        </p:nvGraphicFramePr>
        <p:xfrm>
          <a:off x="666749" y="5334000"/>
          <a:ext cx="1390651" cy="511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7" name="Equation" r:id="rId20" imgW="482181" imgH="177646" progId="Equation.3">
                  <p:embed/>
                </p:oleObj>
              </mc:Choice>
              <mc:Fallback>
                <p:oleObj name="Equation" r:id="rId20" imgW="482181" imgH="17764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49" y="5334000"/>
                        <a:ext cx="1390651" cy="5113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98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0"/>
                            </p:stCondLst>
                            <p:childTnLst>
                              <p:par>
                                <p:cTn id="8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Brush Script MT" pitchFamily="66" charset="0"/>
              </a:rPr>
              <a:t>Q</a:t>
            </a:r>
            <a:r>
              <a:rPr lang="en-US" dirty="0" smtClean="0">
                <a:solidFill>
                  <a:schemeClr val="tx1"/>
                </a:solidFill>
                <a:latin typeface="Brush Script MT" pitchFamily="66" charset="0"/>
              </a:rPr>
              <a:t>UADRATIC </a:t>
            </a:r>
            <a:r>
              <a:rPr lang="en-US" dirty="0">
                <a:solidFill>
                  <a:schemeClr val="tx1"/>
                </a:solidFill>
                <a:latin typeface="Brush Script MT" pitchFamily="66" charset="0"/>
              </a:rPr>
              <a:t>EQUATIONS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Gabriola" pitchFamily="82" charset="0"/>
              </a:rPr>
              <a:t>Let us consider the following quadratic equation:</a:t>
            </a:r>
          </a:p>
          <a:p>
            <a:pPr>
              <a:buNone/>
            </a:pPr>
            <a:r>
              <a:rPr lang="en-US" i="1" dirty="0">
                <a:latin typeface="Gabriola" pitchFamily="82" charset="0"/>
              </a:rPr>
              <a:t>ax</a:t>
            </a:r>
            <a:r>
              <a:rPr lang="en-US" i="1" baseline="30000" dirty="0">
                <a:latin typeface="Gabriola" pitchFamily="82" charset="0"/>
              </a:rPr>
              <a:t>2</a:t>
            </a:r>
            <a:r>
              <a:rPr lang="en-US" i="1" dirty="0">
                <a:latin typeface="Gabriola" pitchFamily="82" charset="0"/>
              </a:rPr>
              <a:t> + </a:t>
            </a:r>
            <a:r>
              <a:rPr lang="en-US" i="1" dirty="0" err="1">
                <a:latin typeface="Gabriola" pitchFamily="82" charset="0"/>
              </a:rPr>
              <a:t>bx</a:t>
            </a:r>
            <a:r>
              <a:rPr lang="en-US" i="1" dirty="0">
                <a:latin typeface="Gabriola" pitchFamily="82" charset="0"/>
              </a:rPr>
              <a:t> + c = 0 with real coefficients a, b, c and a ≠ 0.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Also, let us assume that the </a:t>
            </a:r>
            <a:r>
              <a:rPr lang="en-US" i="1" dirty="0">
                <a:latin typeface="Gabriola" pitchFamily="82" charset="0"/>
              </a:rPr>
              <a:t>b</a:t>
            </a:r>
            <a:r>
              <a:rPr lang="en-US" i="1" baseline="30000" dirty="0">
                <a:latin typeface="Gabriola" pitchFamily="82" charset="0"/>
              </a:rPr>
              <a:t>2</a:t>
            </a:r>
            <a:r>
              <a:rPr lang="en-US" i="1" dirty="0">
                <a:latin typeface="Gabriola" pitchFamily="82" charset="0"/>
              </a:rPr>
              <a:t> – 4ac &lt; 0. </a:t>
            </a:r>
            <a:r>
              <a:rPr lang="en-US" dirty="0">
                <a:latin typeface="Gabriola" pitchFamily="82" charset="0"/>
              </a:rPr>
              <a:t>Now, we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know that we can find the square root of negative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real numbers in the set of complex numbers.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Therefore, the solutions to the above equation are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available in the set of complex numbers which are given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by  x= -b±√b</a:t>
            </a:r>
            <a:r>
              <a:rPr lang="en-US" baseline="30000" dirty="0">
                <a:latin typeface="Gabriola" pitchFamily="82" charset="0"/>
              </a:rPr>
              <a:t>²</a:t>
            </a:r>
            <a:r>
              <a:rPr lang="en-US" dirty="0">
                <a:latin typeface="Gabriola" pitchFamily="82" charset="0"/>
              </a:rPr>
              <a:t>-4ac/2a= -b±√4ac-b²i/2a.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A  polynomial  equation of degree n  has n no. of roots.</a:t>
            </a:r>
          </a:p>
          <a:p>
            <a:endParaRPr lang="en-US" dirty="0">
              <a:latin typeface="Gabriola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18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902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i="1" dirty="0">
                <a:latin typeface="Gabriola" pitchFamily="82" charset="0"/>
              </a:rPr>
              <a:t>Example:--</a:t>
            </a:r>
          </a:p>
          <a:p>
            <a:pPr>
              <a:buNone/>
            </a:pPr>
            <a:r>
              <a:rPr lang="en-US" sz="3200" i="1" dirty="0">
                <a:latin typeface="Gabriola" pitchFamily="82" charset="0"/>
              </a:rPr>
              <a:t>(</a:t>
            </a:r>
            <a:r>
              <a:rPr lang="en-US" sz="3200" i="1" dirty="0" err="1">
                <a:latin typeface="Gabriola" pitchFamily="82" charset="0"/>
              </a:rPr>
              <a:t>i</a:t>
            </a:r>
            <a:r>
              <a:rPr lang="en-US" sz="3200" i="1" dirty="0">
                <a:latin typeface="Gabriola" pitchFamily="82" charset="0"/>
              </a:rPr>
              <a:t>) x²+2=0</a:t>
            </a:r>
          </a:p>
          <a:p>
            <a:pPr>
              <a:buNone/>
            </a:pPr>
            <a:r>
              <a:rPr lang="en-US" sz="3200" i="1" dirty="0">
                <a:latin typeface="Gabriola" pitchFamily="82" charset="0"/>
              </a:rPr>
              <a:t>x²= -2  x=±√-2   x=±√2 </a:t>
            </a:r>
            <a:r>
              <a:rPr lang="en-US" sz="3200" i="1" dirty="0" err="1">
                <a:latin typeface="Gabriola" pitchFamily="82" charset="0"/>
              </a:rPr>
              <a:t>i</a:t>
            </a:r>
            <a:r>
              <a:rPr lang="en-US" sz="3200" i="1" dirty="0">
                <a:latin typeface="Gabriola" pitchFamily="82" charset="0"/>
              </a:rPr>
              <a:t>.</a:t>
            </a:r>
          </a:p>
          <a:p>
            <a:pPr>
              <a:buNone/>
            </a:pPr>
            <a:endParaRPr lang="en-US" sz="3200" i="1" dirty="0">
              <a:latin typeface="Gabriola" pitchFamily="82" charset="0"/>
            </a:endParaRPr>
          </a:p>
          <a:p>
            <a:pPr marL="653796" indent="-571500">
              <a:buNone/>
            </a:pPr>
            <a:r>
              <a:rPr lang="en-US" sz="3200" i="1" dirty="0">
                <a:latin typeface="Gabriola" pitchFamily="82" charset="0"/>
              </a:rPr>
              <a:t>(ii) x²+x+1=0</a:t>
            </a:r>
          </a:p>
          <a:p>
            <a:pPr marL="653796" indent="-571500">
              <a:buNone/>
            </a:pPr>
            <a:r>
              <a:rPr lang="en-US" sz="3200" i="1" dirty="0">
                <a:latin typeface="Gabriola" pitchFamily="82" charset="0"/>
              </a:rPr>
              <a:t>     b² -4ac=1-4.1.1= -3</a:t>
            </a:r>
          </a:p>
          <a:p>
            <a:pPr marL="653796" indent="-571500">
              <a:buNone/>
            </a:pPr>
            <a:r>
              <a:rPr lang="en-US" sz="3200" i="1" dirty="0">
                <a:latin typeface="Gabriola" pitchFamily="82" charset="0"/>
              </a:rPr>
              <a:t>      x= -1±√-3/2x1</a:t>
            </a:r>
          </a:p>
          <a:p>
            <a:pPr marL="653796" indent="-571500">
              <a:buNone/>
            </a:pPr>
            <a:r>
              <a:rPr lang="en-US" sz="3200" i="1" dirty="0">
                <a:latin typeface="Gabriola" pitchFamily="82" charset="0"/>
              </a:rPr>
              <a:t>     x= -1±√3 </a:t>
            </a:r>
            <a:r>
              <a:rPr lang="en-US" sz="3200" i="1" dirty="0" err="1">
                <a:latin typeface="Gabriola" pitchFamily="82" charset="0"/>
              </a:rPr>
              <a:t>i</a:t>
            </a:r>
            <a:r>
              <a:rPr lang="en-US" sz="3200" i="1" dirty="0">
                <a:latin typeface="Gabriola" pitchFamily="82" charset="0"/>
              </a:rPr>
              <a:t>/2.</a:t>
            </a:r>
          </a:p>
          <a:p>
            <a:endParaRPr lang="en-US" sz="3200" i="1" dirty="0">
              <a:latin typeface="Gabriola" pitchFamily="8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19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649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8610600" cy="3733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latin typeface="Gabriola" pitchFamily="82" charset="0"/>
              </a:rPr>
              <a:t>Consider the quadratic equation  </a:t>
            </a:r>
            <a:r>
              <a:rPr lang="en-US" b="1" i="1" dirty="0">
                <a:latin typeface="Gabriola" pitchFamily="82" charset="0"/>
              </a:rPr>
              <a:t>x</a:t>
            </a:r>
            <a:r>
              <a:rPr lang="en-US" b="1" baseline="30000" dirty="0">
                <a:latin typeface="Gabriola" pitchFamily="82" charset="0"/>
              </a:rPr>
              <a:t>2</a:t>
            </a:r>
            <a:r>
              <a:rPr lang="en-US" dirty="0">
                <a:latin typeface="Gabriola" pitchFamily="82" charset="0"/>
              </a:rPr>
              <a:t> + 1 = 0. 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Gabriola" pitchFamily="82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Gabriola" pitchFamily="82" charset="0"/>
              </a:rPr>
              <a:t>Solving for </a:t>
            </a:r>
            <a:r>
              <a:rPr lang="en-US" b="1" i="1" dirty="0">
                <a:latin typeface="Gabriola" pitchFamily="82" charset="0"/>
              </a:rPr>
              <a:t>x</a:t>
            </a:r>
            <a:r>
              <a:rPr lang="en-US" dirty="0">
                <a:latin typeface="Gabriola" pitchFamily="82" charset="0"/>
              </a:rPr>
              <a:t> , gives </a:t>
            </a:r>
            <a:r>
              <a:rPr lang="en-US" b="1" i="1" dirty="0">
                <a:latin typeface="Gabriola" pitchFamily="82" charset="0"/>
              </a:rPr>
              <a:t>x</a:t>
            </a:r>
            <a:r>
              <a:rPr lang="en-US" b="1" baseline="30000" dirty="0">
                <a:latin typeface="Gabriola" pitchFamily="82" charset="0"/>
              </a:rPr>
              <a:t>2</a:t>
            </a:r>
            <a:r>
              <a:rPr lang="en-US" dirty="0">
                <a:latin typeface="Gabriola" pitchFamily="82" charset="0"/>
              </a:rPr>
              <a:t> =  – 1  </a:t>
            </a:r>
          </a:p>
        </p:txBody>
      </p:sp>
      <p:graphicFrame>
        <p:nvGraphicFramePr>
          <p:cNvPr id="36867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143723"/>
              </p:ext>
            </p:extLst>
          </p:nvPr>
        </p:nvGraphicFramePr>
        <p:xfrm>
          <a:off x="3632200" y="3200400"/>
          <a:ext cx="195580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5" name="Equation" r:id="rId3" imgW="736560" imgH="253800" progId="Equation.3">
                  <p:embed/>
                </p:oleObj>
              </mc:Choice>
              <mc:Fallback>
                <p:oleObj name="Equation" r:id="rId3" imgW="736560" imgH="253800" progId="Equation.3">
                  <p:embed/>
                  <p:pic>
                    <p:nvPicPr>
                      <p:cNvPr id="0" name="Picture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2200" y="3200400"/>
                        <a:ext cx="1955800" cy="674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1028"/>
          <p:cNvGraphicFramePr>
            <a:graphicFrameLocks noChangeAspect="1"/>
          </p:cNvGraphicFramePr>
          <p:nvPr/>
        </p:nvGraphicFramePr>
        <p:xfrm>
          <a:off x="3733801" y="4343400"/>
          <a:ext cx="155098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6" name="Equation" r:id="rId5" imgW="583920" imgH="215640" progId="Equation.3">
                  <p:embed/>
                </p:oleObj>
              </mc:Choice>
              <mc:Fallback>
                <p:oleObj name="Equation" r:id="rId5" imgW="583920" imgH="215640" progId="Equation.3">
                  <p:embed/>
                  <p:pic>
                    <p:nvPicPr>
                      <p:cNvPr id="0" name="Picture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1" y="4343400"/>
                        <a:ext cx="1550988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9" name="Text Box 1029"/>
          <p:cNvSpPr txBox="1">
            <a:spLocks noChangeArrowheads="1"/>
          </p:cNvSpPr>
          <p:nvPr/>
        </p:nvSpPr>
        <p:spPr bwMode="auto">
          <a:xfrm>
            <a:off x="838200" y="5105401"/>
            <a:ext cx="754380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>
                <a:latin typeface="Gabriola" pitchFamily="82" charset="0"/>
              </a:rPr>
              <a:t>We make the following definition:</a:t>
            </a:r>
            <a:endParaRPr lang="en-US" sz="3200" b="1" i="1" dirty="0">
              <a:latin typeface="Gabriola" pitchFamily="82" charset="0"/>
            </a:endParaRPr>
          </a:p>
        </p:txBody>
      </p:sp>
      <p:graphicFrame>
        <p:nvGraphicFramePr>
          <p:cNvPr id="36870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920295"/>
              </p:ext>
            </p:extLst>
          </p:nvPr>
        </p:nvGraphicFramePr>
        <p:xfrm>
          <a:off x="3917952" y="6019800"/>
          <a:ext cx="1382713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7" name="Equation" r:id="rId7" imgW="520560" imgH="215640" progId="Equation.3">
                  <p:embed/>
                </p:oleObj>
              </mc:Choice>
              <mc:Fallback>
                <p:oleObj name="Equation" r:id="rId7" imgW="520560" imgH="215640" progId="Equation.3">
                  <p:embed/>
                  <p:pic>
                    <p:nvPicPr>
                      <p:cNvPr id="0" name="Picture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7952" y="6019800"/>
                        <a:ext cx="1382713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2638060" y="0"/>
            <a:ext cx="41253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rush Script MT" pitchFamily="66" charset="0"/>
              </a:rPr>
              <a:t>Complex Numbers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bldLvl="5" autoUpdateAnimBg="0"/>
      <p:bldP spid="3686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2286000"/>
            <a:ext cx="8610600" cy="3733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 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838200" y="5562601"/>
            <a:ext cx="754380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</a:t>
            </a:r>
            <a:endParaRPr lang="en-US" sz="3200" b="1" i="1"/>
          </a:p>
        </p:txBody>
      </p:sp>
      <p:graphicFrame>
        <p:nvGraphicFramePr>
          <p:cNvPr id="378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211152"/>
              </p:ext>
            </p:extLst>
          </p:nvPr>
        </p:nvGraphicFramePr>
        <p:xfrm>
          <a:off x="5257801" y="1447800"/>
          <a:ext cx="1214439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2" name="Equation" r:id="rId3" imgW="457200" imgH="203040" progId="Equation.3">
                  <p:embed/>
                </p:oleObj>
              </mc:Choice>
              <mc:Fallback>
                <p:oleObj name="Equation" r:id="rId3" imgW="45720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1" y="1447800"/>
                        <a:ext cx="1214439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762002" y="1447800"/>
            <a:ext cx="6113463" cy="35394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800" dirty="0">
                <a:latin typeface="Gabriola" pitchFamily="82" charset="0"/>
              </a:rPr>
              <a:t>Note that squaring both sides yields:</a:t>
            </a:r>
          </a:p>
          <a:p>
            <a:r>
              <a:rPr lang="en-US" sz="2800" dirty="0">
                <a:latin typeface="Gabriola" pitchFamily="82" charset="0"/>
              </a:rPr>
              <a:t>therefore</a:t>
            </a:r>
          </a:p>
          <a:p>
            <a:endParaRPr lang="en-US" sz="2800" dirty="0">
              <a:latin typeface="Gabriola" pitchFamily="82" charset="0"/>
            </a:endParaRPr>
          </a:p>
          <a:p>
            <a:r>
              <a:rPr lang="en-US" sz="2800" dirty="0">
                <a:latin typeface="Gabriola" pitchFamily="82" charset="0"/>
              </a:rPr>
              <a:t>and</a:t>
            </a:r>
          </a:p>
          <a:p>
            <a:endParaRPr lang="en-US" sz="2800" dirty="0">
              <a:latin typeface="Gabriola" pitchFamily="82" charset="0"/>
            </a:endParaRPr>
          </a:p>
          <a:p>
            <a:r>
              <a:rPr lang="en-US" sz="2800" dirty="0">
                <a:latin typeface="Gabriola" pitchFamily="82" charset="0"/>
              </a:rPr>
              <a:t>so</a:t>
            </a:r>
          </a:p>
          <a:p>
            <a:endParaRPr lang="en-US" sz="2800" dirty="0">
              <a:latin typeface="Gabriola" pitchFamily="82" charset="0"/>
            </a:endParaRPr>
          </a:p>
          <a:p>
            <a:r>
              <a:rPr lang="en-US" sz="2800" dirty="0">
                <a:latin typeface="Gabriola" pitchFamily="82" charset="0"/>
              </a:rPr>
              <a:t>and</a:t>
            </a:r>
          </a:p>
        </p:txBody>
      </p:sp>
      <p:graphicFrame>
        <p:nvGraphicFramePr>
          <p:cNvPr id="3789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955211"/>
              </p:ext>
            </p:extLst>
          </p:nvPr>
        </p:nvGraphicFramePr>
        <p:xfrm>
          <a:off x="2590800" y="1905001"/>
          <a:ext cx="36068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3" name="Equation" r:id="rId5" imgW="1358640" imgH="228600" progId="Equation.3">
                  <p:embed/>
                </p:oleObj>
              </mc:Choice>
              <mc:Fallback>
                <p:oleObj name="Equation" r:id="rId5" imgW="135864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905001"/>
                        <a:ext cx="3606800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4530619"/>
              </p:ext>
            </p:extLst>
          </p:nvPr>
        </p:nvGraphicFramePr>
        <p:xfrm>
          <a:off x="1693068" y="2743201"/>
          <a:ext cx="42513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4" name="Equation" r:id="rId7" imgW="1600200" imgH="228600" progId="Equation.3">
                  <p:embed/>
                </p:oleObj>
              </mc:Choice>
              <mc:Fallback>
                <p:oleObj name="Equation" r:id="rId7" imgW="160020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068" y="2743201"/>
                        <a:ext cx="4251325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708716"/>
              </p:ext>
            </p:extLst>
          </p:nvPr>
        </p:nvGraphicFramePr>
        <p:xfrm>
          <a:off x="1643062" y="3810001"/>
          <a:ext cx="2967039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5" name="Equation" r:id="rId9" imgW="1117440" imgH="203040" progId="Equation.3">
                  <p:embed/>
                </p:oleObj>
              </mc:Choice>
              <mc:Fallback>
                <p:oleObj name="Equation" r:id="rId9" imgW="111744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2" y="3810001"/>
                        <a:ext cx="2967039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0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939391"/>
              </p:ext>
            </p:extLst>
          </p:nvPr>
        </p:nvGraphicFramePr>
        <p:xfrm>
          <a:off x="1828801" y="4648201"/>
          <a:ext cx="360838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56" name="Equation" r:id="rId11" imgW="1358640" imgH="203040" progId="Equation.3">
                  <p:embed/>
                </p:oleObj>
              </mc:Choice>
              <mc:Fallback>
                <p:oleObj name="Equation" r:id="rId11" imgW="135864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4648201"/>
                        <a:ext cx="3608388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1066801" y="5791201"/>
            <a:ext cx="128592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Gabriola" pitchFamily="82" charset="0"/>
              </a:rPr>
              <a:t>And so 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 autoUpdateAnimBg="0"/>
      <p:bldP spid="3790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0" y="304801"/>
            <a:ext cx="6858000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  </a:t>
            </a: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1219200" y="3124200"/>
            <a:ext cx="2674939" cy="1600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Tempus Sans ITC" pitchFamily="82" charset="0"/>
              </a:rPr>
              <a:t>Real Numbers</a:t>
            </a: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5257800" y="3048000"/>
            <a:ext cx="2362200" cy="1600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3200" dirty="0">
                <a:latin typeface="Tempus Sans ITC" pitchFamily="82" charset="0"/>
              </a:rPr>
              <a:t>Imaginary </a:t>
            </a:r>
          </a:p>
          <a:p>
            <a:pPr algn="ctr"/>
            <a:r>
              <a:rPr lang="en-US" sz="3200" dirty="0">
                <a:latin typeface="Tempus Sans ITC" pitchFamily="82" charset="0"/>
              </a:rPr>
              <a:t>Numbers</a:t>
            </a:r>
          </a:p>
        </p:txBody>
      </p:sp>
      <p:sp>
        <p:nvSpPr>
          <p:cNvPr id="26636" name="Rectangle 12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7772400" cy="106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latin typeface="Gabriola" pitchFamily="82" charset="0"/>
              </a:rPr>
              <a:t>Real numbers and imaginary numbers are subsets of the set of complex numbers.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457200" y="2133600"/>
            <a:ext cx="7696200" cy="4191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 dirty="0">
              <a:latin typeface="Annabel Script" pitchFamily="2" charset="0"/>
            </a:endParaRPr>
          </a:p>
          <a:p>
            <a:pPr algn="ctr"/>
            <a:endParaRPr lang="en-US" dirty="0">
              <a:latin typeface="Annabel Script" pitchFamily="2" charset="0"/>
            </a:endParaRPr>
          </a:p>
          <a:p>
            <a:pPr algn="ctr"/>
            <a:endParaRPr lang="en-US" dirty="0">
              <a:latin typeface="Annabel Script" pitchFamily="2" charset="0"/>
            </a:endParaRPr>
          </a:p>
          <a:p>
            <a:pPr algn="ctr"/>
            <a:endParaRPr lang="en-US" dirty="0">
              <a:latin typeface="Annabel Script" pitchFamily="2" charset="0"/>
            </a:endParaRPr>
          </a:p>
          <a:p>
            <a:pPr algn="ctr"/>
            <a:endParaRPr lang="en-US" dirty="0">
              <a:latin typeface="Annabel Script" pitchFamily="2" charset="0"/>
            </a:endParaRPr>
          </a:p>
          <a:p>
            <a:pPr algn="ctr"/>
            <a:endParaRPr lang="en-US" dirty="0">
              <a:latin typeface="Annabel Script" pitchFamily="2" charset="0"/>
            </a:endParaRPr>
          </a:p>
          <a:p>
            <a:pPr algn="ctr"/>
            <a:r>
              <a:rPr lang="en-US" sz="3200" dirty="0">
                <a:latin typeface="Annabel Script" pitchFamily="2" charset="0"/>
              </a:rPr>
              <a:t>Complex Numbers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 animBg="1" autoUpdateAnimBg="0"/>
      <p:bldP spid="26635" grpId="0" animBg="1" autoUpdateAnimBg="0"/>
      <p:bldP spid="26636" grpId="0" autoUpdateAnimBg="0"/>
      <p:bldP spid="2663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2" y="0"/>
            <a:ext cx="8080375" cy="1143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Brush Script MT" pitchFamily="66" charset="0"/>
              </a:rPr>
              <a:t>Definition of a Complex Number  </a:t>
            </a:r>
            <a:endParaRPr lang="en-US" sz="5400" i="1" dirty="0">
              <a:latin typeface="Brush Script MT" pitchFamily="66" charset="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1981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If </a:t>
            </a:r>
            <a:r>
              <a:rPr lang="en-US" sz="3200" b="1" i="1" dirty="0">
                <a:latin typeface="Gabriola" pitchFamily="82" charset="0"/>
              </a:rPr>
              <a:t>a</a:t>
            </a:r>
            <a:r>
              <a:rPr lang="en-US" sz="3200" dirty="0">
                <a:latin typeface="Gabriola" pitchFamily="82" charset="0"/>
              </a:rPr>
              <a:t> and </a:t>
            </a:r>
            <a:r>
              <a:rPr lang="en-US" sz="3200" b="1" i="1" dirty="0">
                <a:latin typeface="Gabriola" pitchFamily="82" charset="0"/>
              </a:rPr>
              <a:t>b</a:t>
            </a:r>
            <a:r>
              <a:rPr lang="en-US" sz="3200" dirty="0">
                <a:latin typeface="Gabriola" pitchFamily="82" charset="0"/>
              </a:rPr>
              <a:t> are real numbers, the number </a:t>
            </a:r>
            <a:r>
              <a:rPr lang="en-US" sz="3200" b="1" i="1" dirty="0">
                <a:latin typeface="Gabriola" pitchFamily="82" charset="0"/>
              </a:rPr>
              <a:t>a + bi</a:t>
            </a:r>
            <a:r>
              <a:rPr lang="en-US" sz="3200" dirty="0">
                <a:latin typeface="Gabriola" pitchFamily="82" charset="0"/>
              </a:rPr>
              <a:t> is a </a:t>
            </a:r>
            <a:r>
              <a:rPr lang="en-US" sz="3200" b="1" dirty="0">
                <a:latin typeface="Gabriola" pitchFamily="82" charset="0"/>
              </a:rPr>
              <a:t>complex number</a:t>
            </a:r>
            <a:r>
              <a:rPr lang="en-US" sz="3200" dirty="0">
                <a:latin typeface="Gabriola" pitchFamily="82" charset="0"/>
              </a:rPr>
              <a:t>, and it is said to be written in </a:t>
            </a:r>
            <a:r>
              <a:rPr lang="en-US" sz="3200" b="1" dirty="0">
                <a:latin typeface="Gabriola" pitchFamily="82" charset="0"/>
              </a:rPr>
              <a:t>standard form</a:t>
            </a:r>
            <a:r>
              <a:rPr lang="en-US" sz="3200" dirty="0">
                <a:latin typeface="Gabriola" pitchFamily="82" charset="0"/>
              </a:rPr>
              <a:t>. </a:t>
            </a:r>
            <a:endParaRPr lang="en-US" sz="3200" dirty="0" smtClean="0">
              <a:latin typeface="Gabriola" pitchFamily="82" charset="0"/>
            </a:endParaRPr>
          </a:p>
          <a:p>
            <a:pPr>
              <a:buFont typeface="Wingdings" pitchFamily="2" charset="2"/>
              <a:buNone/>
            </a:pPr>
            <a:endParaRPr lang="en-US" sz="3200" dirty="0">
              <a:latin typeface="Gabriola" pitchFamily="82" charset="0"/>
            </a:endParaRPr>
          </a:p>
          <a:p>
            <a:pPr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If </a:t>
            </a:r>
            <a:r>
              <a:rPr lang="en-US" sz="3200" b="1" i="1" dirty="0">
                <a:latin typeface="Gabriola" pitchFamily="82" charset="0"/>
              </a:rPr>
              <a:t>b</a:t>
            </a:r>
            <a:r>
              <a:rPr lang="en-US" sz="3200" dirty="0">
                <a:latin typeface="Gabriola" pitchFamily="82" charset="0"/>
              </a:rPr>
              <a:t> = 0, the number </a:t>
            </a:r>
            <a:r>
              <a:rPr lang="en-US" sz="3200" b="1" i="1" dirty="0">
                <a:latin typeface="Gabriola" pitchFamily="82" charset="0"/>
              </a:rPr>
              <a:t>a + bi</a:t>
            </a:r>
            <a:r>
              <a:rPr lang="en-US" sz="3200" i="1" dirty="0">
                <a:latin typeface="Gabriola" pitchFamily="82" charset="0"/>
              </a:rPr>
              <a:t> = </a:t>
            </a:r>
            <a:r>
              <a:rPr lang="en-US" sz="3200" b="1" i="1" dirty="0">
                <a:latin typeface="Gabriola" pitchFamily="82" charset="0"/>
              </a:rPr>
              <a:t>a</a:t>
            </a:r>
            <a:r>
              <a:rPr lang="en-US" sz="3200" dirty="0">
                <a:latin typeface="Gabriola" pitchFamily="82" charset="0"/>
              </a:rPr>
              <a:t> is a </a:t>
            </a:r>
            <a:r>
              <a:rPr lang="en-US" sz="3200" b="1" dirty="0">
                <a:latin typeface="Gabriola" pitchFamily="82" charset="0"/>
              </a:rPr>
              <a:t>real number</a:t>
            </a:r>
            <a:r>
              <a:rPr lang="en-US" sz="3200" dirty="0">
                <a:latin typeface="Gabriola" pitchFamily="82" charset="0"/>
              </a:rPr>
              <a:t>. 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0" y="3962400"/>
            <a:ext cx="8686800" cy="10772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If   a = 0, the number </a:t>
            </a:r>
            <a:r>
              <a:rPr lang="en-US" sz="3200" b="1" i="1" dirty="0">
                <a:latin typeface="Gabriola" pitchFamily="82" charset="0"/>
              </a:rPr>
              <a:t>a + bi</a:t>
            </a:r>
            <a:r>
              <a:rPr lang="en-US" sz="3200" i="1" dirty="0">
                <a:latin typeface="Gabriola" pitchFamily="82" charset="0"/>
              </a:rPr>
              <a:t> </a:t>
            </a:r>
            <a:r>
              <a:rPr lang="en-US" sz="3200" dirty="0">
                <a:latin typeface="Gabriola" pitchFamily="82" charset="0"/>
              </a:rPr>
              <a:t>is called an </a:t>
            </a:r>
            <a:r>
              <a:rPr lang="en-US" sz="3200" b="1" dirty="0">
                <a:latin typeface="Gabriola" pitchFamily="82" charset="0"/>
              </a:rPr>
              <a:t>imaginary number</a:t>
            </a:r>
            <a:r>
              <a:rPr lang="en-US" sz="3200" dirty="0">
                <a:latin typeface="Gabriola" pitchFamily="82" charset="0"/>
              </a:rPr>
              <a:t>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 build="p" bldLvl="5" autoUpdateAnimBg="0"/>
      <p:bldP spid="615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Brush Script MT" pitchFamily="66" charset="0"/>
              </a:rPr>
              <a:t>Addition and Subtraction of Complex Numbers    </a:t>
            </a:r>
            <a:endParaRPr lang="en-US" sz="4000" i="1" dirty="0">
              <a:latin typeface="Brush Script MT" pitchFamily="66" charset="0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160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If </a:t>
            </a:r>
            <a:r>
              <a:rPr lang="en-US" sz="3200" i="1" dirty="0">
                <a:latin typeface="Gabriola" pitchFamily="82" charset="0"/>
              </a:rPr>
              <a:t> </a:t>
            </a:r>
            <a:r>
              <a:rPr lang="en-US" sz="3200" b="1" i="1" dirty="0">
                <a:latin typeface="Gabriola" pitchFamily="82" charset="0"/>
              </a:rPr>
              <a:t>a + bi</a:t>
            </a:r>
            <a:r>
              <a:rPr lang="en-US" sz="3200" dirty="0">
                <a:latin typeface="Gabriola" pitchFamily="82" charset="0"/>
              </a:rPr>
              <a:t> and </a:t>
            </a:r>
            <a:r>
              <a:rPr lang="en-US" sz="3200" b="1" i="1" dirty="0">
                <a:latin typeface="Gabriola" pitchFamily="82" charset="0"/>
              </a:rPr>
              <a:t>c +di</a:t>
            </a:r>
            <a:r>
              <a:rPr lang="en-US" sz="3200" i="1" dirty="0">
                <a:latin typeface="Gabriola" pitchFamily="82" charset="0"/>
              </a:rPr>
              <a:t> </a:t>
            </a:r>
            <a:r>
              <a:rPr lang="en-US" sz="3200" i="1" dirty="0" smtClean="0">
                <a:latin typeface="Gabriola" pitchFamily="82" charset="0"/>
              </a:rPr>
              <a:t> </a:t>
            </a:r>
            <a:r>
              <a:rPr lang="en-US" sz="3200" dirty="0" smtClean="0">
                <a:latin typeface="Gabriola" pitchFamily="82" charset="0"/>
              </a:rPr>
              <a:t>are </a:t>
            </a:r>
            <a:r>
              <a:rPr lang="en-US" sz="3200" dirty="0">
                <a:latin typeface="Gabriola" pitchFamily="82" charset="0"/>
              </a:rPr>
              <a:t>two complex numbers written in standard form, their sum and difference are defined as follows.</a:t>
            </a:r>
          </a:p>
        </p:txBody>
      </p:sp>
      <p:graphicFrame>
        <p:nvGraphicFramePr>
          <p:cNvPr id="60416" name="Object 0"/>
          <p:cNvGraphicFramePr>
            <a:graphicFrameLocks noChangeAspect="1"/>
          </p:cNvGraphicFramePr>
          <p:nvPr/>
        </p:nvGraphicFramePr>
        <p:xfrm>
          <a:off x="1219200" y="3733801"/>
          <a:ext cx="7467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0" name="Equation" r:id="rId3" imgW="2311200" imgH="203040" progId="Equation.3">
                  <p:embed/>
                </p:oleObj>
              </mc:Choice>
              <mc:Fallback>
                <p:oleObj name="Equation" r:id="rId3" imgW="2311200" imgH="203040" progId="Equation.3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733801"/>
                        <a:ext cx="74676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1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633009"/>
              </p:ext>
            </p:extLst>
          </p:nvPr>
        </p:nvGraphicFramePr>
        <p:xfrm>
          <a:off x="2125436" y="4916704"/>
          <a:ext cx="6991351" cy="772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1" name="Equation" r:id="rId5" imgW="2298600" imgH="203040" progId="Equation.3">
                  <p:embed/>
                </p:oleObj>
              </mc:Choice>
              <mc:Fallback>
                <p:oleObj name="Equation" r:id="rId5" imgW="2298600" imgH="203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436" y="4916704"/>
                        <a:ext cx="6991351" cy="7728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600" y="3810001"/>
            <a:ext cx="1447800" cy="5355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Sum:</a:t>
            </a:r>
            <a:endParaRPr lang="en-US" dirty="0">
              <a:latin typeface="Gabriola" pitchFamily="82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28600" y="5029201"/>
            <a:ext cx="2209800" cy="5355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Difference:</a:t>
            </a:r>
            <a:endParaRPr lang="en-US" dirty="0">
              <a:latin typeface="Gabriola" pitchFamily="82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utoUpdateAnimBg="0"/>
      <p:bldP spid="820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7</a:t>
            </a:fld>
            <a:endParaRPr lang="en-US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57201"/>
            <a:ext cx="7772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abriola" pitchFamily="82" charset="0"/>
              </a:rPr>
              <a:t>Addition of complex </a:t>
            </a:r>
            <a:r>
              <a:rPr lang="en-US" dirty="0" err="1">
                <a:latin typeface="Gabriola" pitchFamily="82" charset="0"/>
              </a:rPr>
              <a:t>no.s</a:t>
            </a:r>
            <a:r>
              <a:rPr lang="en-US" dirty="0">
                <a:latin typeface="Gabriola" pitchFamily="82" charset="0"/>
              </a:rPr>
              <a:t> satisfy the following properties: </a:t>
            </a:r>
          </a:p>
          <a:p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1.The closure law</a:t>
            </a:r>
            <a:r>
              <a:rPr lang="en-US" dirty="0" smtClean="0">
                <a:latin typeface="Gabriola" pitchFamily="82" charset="0"/>
              </a:rPr>
              <a:t>: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+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is complex no. for all complex </a:t>
            </a:r>
            <a:r>
              <a:rPr lang="en-US" dirty="0" err="1">
                <a:latin typeface="Gabriola" pitchFamily="82" charset="0"/>
              </a:rPr>
              <a:t>no.s</a:t>
            </a:r>
            <a:r>
              <a:rPr lang="en-US" dirty="0">
                <a:latin typeface="Gabriola" pitchFamily="82" charset="0"/>
              </a:rPr>
              <a:t> z</a:t>
            </a:r>
            <a:r>
              <a:rPr lang="en-US" baseline="-25000" dirty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</a:t>
            </a:r>
            <a:r>
              <a:rPr lang="en-US" dirty="0">
                <a:latin typeface="Gabriola" pitchFamily="82" charset="0"/>
              </a:rPr>
              <a:t>and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.</a:t>
            </a: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2.The </a:t>
            </a:r>
            <a:r>
              <a:rPr lang="en-US" dirty="0" err="1">
                <a:solidFill>
                  <a:srgbClr val="FF0000"/>
                </a:solidFill>
                <a:latin typeface="Gabriola" pitchFamily="82" charset="0"/>
              </a:rPr>
              <a:t>comutative</a:t>
            </a: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 law</a:t>
            </a:r>
            <a:r>
              <a:rPr lang="en-US" dirty="0" smtClean="0">
                <a:latin typeface="Gabriola" pitchFamily="82" charset="0"/>
              </a:rPr>
              <a:t>: For </a:t>
            </a:r>
            <a:r>
              <a:rPr lang="en-US" dirty="0">
                <a:latin typeface="Gabriola" pitchFamily="82" charset="0"/>
              </a:rPr>
              <a:t>any complex no. z</a:t>
            </a:r>
            <a:r>
              <a:rPr lang="en-US" baseline="-25000" dirty="0">
                <a:latin typeface="Gabriola" pitchFamily="82" charset="0"/>
              </a:rPr>
              <a:t>1 </a:t>
            </a:r>
            <a:r>
              <a:rPr lang="en-US" dirty="0" smtClean="0">
                <a:latin typeface="Gabriola" pitchFamily="82" charset="0"/>
              </a:rPr>
              <a:t>and 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, </a:t>
            </a:r>
            <a:r>
              <a:rPr lang="en-US" dirty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1 </a:t>
            </a:r>
            <a:r>
              <a:rPr lang="en-US" dirty="0" smtClean="0">
                <a:latin typeface="Gabriola" pitchFamily="82" charset="0"/>
              </a:rPr>
              <a:t>+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=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+ </a:t>
            </a:r>
            <a:r>
              <a:rPr lang="en-US" dirty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3.The associative law</a:t>
            </a:r>
            <a:r>
              <a:rPr lang="en-US" dirty="0" smtClean="0">
                <a:latin typeface="Gabriola" pitchFamily="82" charset="0"/>
              </a:rPr>
              <a:t>: For </a:t>
            </a:r>
            <a:r>
              <a:rPr lang="en-US" dirty="0">
                <a:latin typeface="Gabriola" pitchFamily="82" charset="0"/>
              </a:rPr>
              <a:t>any 3 complex </a:t>
            </a:r>
            <a:r>
              <a:rPr lang="en-US" dirty="0" err="1">
                <a:latin typeface="Gabriola" pitchFamily="82" charset="0"/>
              </a:rPr>
              <a:t>no.s</a:t>
            </a:r>
            <a:r>
              <a:rPr lang="en-US" dirty="0">
                <a:latin typeface="Gabriola" pitchFamily="82" charset="0"/>
              </a:rPr>
              <a:t> z</a:t>
            </a:r>
            <a:r>
              <a:rPr lang="en-US" baseline="-25000" dirty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, 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, z</a:t>
            </a:r>
            <a:r>
              <a:rPr lang="en-US" baseline="-25000" dirty="0" smtClean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, (</a:t>
            </a:r>
            <a:r>
              <a:rPr lang="en-US" dirty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1 </a:t>
            </a:r>
            <a:r>
              <a:rPr lang="en-US" dirty="0" smtClean="0">
                <a:latin typeface="Gabriola" pitchFamily="82" charset="0"/>
              </a:rPr>
              <a:t>+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)+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 = </a:t>
            </a:r>
            <a:r>
              <a:rPr lang="en-US" dirty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1 </a:t>
            </a:r>
            <a:r>
              <a:rPr lang="en-US" dirty="0" smtClean="0">
                <a:latin typeface="Gabriola" pitchFamily="82" charset="0"/>
              </a:rPr>
              <a:t>+(z</a:t>
            </a:r>
            <a:r>
              <a:rPr lang="en-US" baseline="-25000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+</a:t>
            </a:r>
            <a:r>
              <a:rPr lang="en-US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).</a:t>
            </a:r>
            <a:endParaRPr lang="en-US" dirty="0">
              <a:latin typeface="Gabriola" pitchFamily="82" charset="0"/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4.The existence if additive identity</a:t>
            </a:r>
            <a:r>
              <a:rPr lang="en-US" dirty="0" smtClean="0">
                <a:latin typeface="Gabriola" pitchFamily="82" charset="0"/>
              </a:rPr>
              <a:t>: There </a:t>
            </a:r>
            <a:r>
              <a:rPr lang="en-US" dirty="0">
                <a:latin typeface="Gabriola" pitchFamily="82" charset="0"/>
              </a:rPr>
              <a:t>exists the </a:t>
            </a:r>
            <a:r>
              <a:rPr lang="en-US" dirty="0" err="1">
                <a:latin typeface="Gabriola" pitchFamily="82" charset="0"/>
              </a:rPr>
              <a:t>comlex</a:t>
            </a:r>
            <a:r>
              <a:rPr lang="en-US" dirty="0">
                <a:latin typeface="Gabriola" pitchFamily="82" charset="0"/>
              </a:rPr>
              <a:t> no. 0+i0,called the additive </a:t>
            </a:r>
            <a:r>
              <a:rPr lang="en-US" dirty="0" err="1">
                <a:latin typeface="Gabriola" pitchFamily="82" charset="0"/>
              </a:rPr>
              <a:t>idntity</a:t>
            </a:r>
            <a:r>
              <a:rPr lang="en-US" dirty="0">
                <a:latin typeface="Gabriola" pitchFamily="82" charset="0"/>
              </a:rPr>
              <a:t> or zero complex </a:t>
            </a:r>
            <a:r>
              <a:rPr lang="en-US" dirty="0" err="1">
                <a:latin typeface="Gabriola" pitchFamily="82" charset="0"/>
              </a:rPr>
              <a:t>no.,such</a:t>
            </a:r>
            <a:r>
              <a:rPr lang="en-US" dirty="0">
                <a:latin typeface="Gabriola" pitchFamily="82" charset="0"/>
              </a:rPr>
              <a:t> that ,for every complex no. z,z+0=z.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5.The existence of </a:t>
            </a:r>
            <a:r>
              <a:rPr lang="en-US" dirty="0" err="1">
                <a:solidFill>
                  <a:srgbClr val="FF0000"/>
                </a:solidFill>
                <a:latin typeface="Gabriola" pitchFamily="82" charset="0"/>
              </a:rPr>
              <a:t>additie</a:t>
            </a:r>
            <a:r>
              <a:rPr lang="en-US" dirty="0">
                <a:solidFill>
                  <a:srgbClr val="FF0000"/>
                </a:solidFill>
                <a:latin typeface="Gabriola" pitchFamily="82" charset="0"/>
              </a:rPr>
              <a:t> inverse</a:t>
            </a:r>
            <a:r>
              <a:rPr lang="en-US" dirty="0" smtClean="0">
                <a:latin typeface="Gabriola" pitchFamily="82" charset="0"/>
              </a:rPr>
              <a:t>: To </a:t>
            </a:r>
            <a:r>
              <a:rPr lang="en-US" dirty="0">
                <a:latin typeface="Gabriola" pitchFamily="82" charset="0"/>
              </a:rPr>
              <a:t>every complex no. z=</a:t>
            </a:r>
            <a:r>
              <a:rPr lang="en-US" dirty="0" err="1">
                <a:latin typeface="Gabriola" pitchFamily="82" charset="0"/>
              </a:rPr>
              <a:t>a+ib,we</a:t>
            </a:r>
            <a:r>
              <a:rPr lang="en-US" dirty="0">
                <a:latin typeface="Gabriola" pitchFamily="82" charset="0"/>
              </a:rPr>
              <a:t> have the complex no. -z=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-</a:t>
            </a:r>
            <a:r>
              <a:rPr lang="en-US" dirty="0" err="1">
                <a:latin typeface="Gabriola" pitchFamily="82" charset="0"/>
              </a:rPr>
              <a:t>a+i</a:t>
            </a:r>
            <a:r>
              <a:rPr lang="en-US" dirty="0">
                <a:latin typeface="Gabriola" pitchFamily="82" charset="0"/>
              </a:rPr>
              <a:t>(-b),called the additive inverse or negative of z.</a:t>
            </a:r>
          </a:p>
          <a:p>
            <a:pPr>
              <a:buNone/>
            </a:pPr>
            <a:r>
              <a:rPr lang="en-US" dirty="0">
                <a:latin typeface="Gabriola" pitchFamily="82" charset="0"/>
              </a:rPr>
              <a:t> z+(-z)=0.</a:t>
            </a:r>
          </a:p>
          <a:p>
            <a:pPr>
              <a:buNone/>
            </a:pPr>
            <a:endParaRPr lang="en-US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18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5400" i="1" dirty="0">
                <a:latin typeface="Brush Script MT" pitchFamily="66" charset="0"/>
                <a:ea typeface="Airplanes in the Night Sky" pitchFamily="2" charset="0"/>
              </a:rPr>
              <a:t>Multiplying Complex </a:t>
            </a:r>
            <a:r>
              <a:rPr lang="en-US" sz="5400" i="1" dirty="0" smtClean="0">
                <a:latin typeface="Brush Script MT" pitchFamily="66" charset="0"/>
                <a:ea typeface="Airplanes in the Night Sky" pitchFamily="2" charset="0"/>
              </a:rPr>
              <a:t>Numbers</a:t>
            </a:r>
            <a:endParaRPr lang="en-US" sz="5400" i="1" dirty="0">
              <a:latin typeface="Brush Script MT" pitchFamily="66" charset="0"/>
              <a:ea typeface="Airplanes in the Night Sky" pitchFamily="2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0"/>
            <a:ext cx="91440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Multiplying complex numbers is similar to multiplying polynomials and combining like terms.   </a:t>
            </a:r>
          </a:p>
          <a:p>
            <a:pPr>
              <a:buFont typeface="Wingdings" pitchFamily="2" charset="2"/>
              <a:buNone/>
            </a:pPr>
            <a:endParaRPr lang="en-US" sz="3200" dirty="0">
              <a:latin typeface="Gabriola" pitchFamily="82" charset="0"/>
            </a:endParaRPr>
          </a:p>
          <a:p>
            <a:pPr>
              <a:buFont typeface="Wingdings" pitchFamily="2" charset="2"/>
              <a:buNone/>
            </a:pPr>
            <a:r>
              <a:rPr lang="en-US" sz="3200" dirty="0" smtClean="0">
                <a:latin typeface="Gabriola" pitchFamily="82" charset="0"/>
              </a:rPr>
              <a:t>For Example :-.</a:t>
            </a:r>
            <a:r>
              <a:rPr lang="en-US" sz="3200" dirty="0">
                <a:latin typeface="Gabriola" pitchFamily="82" charset="0"/>
              </a:rPr>
              <a:t>	( 6 – 2</a:t>
            </a:r>
            <a:r>
              <a:rPr lang="en-US" sz="3200" i="1" dirty="0">
                <a:latin typeface="Gabriola" pitchFamily="82" charset="0"/>
              </a:rPr>
              <a:t>i</a:t>
            </a:r>
            <a:r>
              <a:rPr lang="en-US" sz="3200" dirty="0">
                <a:latin typeface="Gabriola" pitchFamily="82" charset="0"/>
              </a:rPr>
              <a:t> )( 2 – 3</a:t>
            </a:r>
            <a:r>
              <a:rPr lang="en-US" sz="3200" i="1" dirty="0">
                <a:latin typeface="Gabriola" pitchFamily="82" charset="0"/>
              </a:rPr>
              <a:t>i</a:t>
            </a:r>
            <a:r>
              <a:rPr lang="en-US" sz="3200" dirty="0">
                <a:latin typeface="Gabriola" pitchFamily="82" charset="0"/>
              </a:rPr>
              <a:t> </a:t>
            </a:r>
            <a:r>
              <a:rPr lang="en-US" sz="3200" dirty="0" smtClean="0">
                <a:latin typeface="Gabriola" pitchFamily="82" charset="0"/>
              </a:rPr>
              <a:t>)</a:t>
            </a:r>
            <a:endParaRPr lang="en-US" sz="3200" dirty="0">
              <a:latin typeface="Gabriola" pitchFamily="82" charset="0"/>
            </a:endParaRPr>
          </a:p>
          <a:p>
            <a:pPr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			12  –  18</a:t>
            </a:r>
            <a:r>
              <a:rPr lang="en-US" sz="3200" i="1" dirty="0">
                <a:latin typeface="Gabriola" pitchFamily="82" charset="0"/>
              </a:rPr>
              <a:t>i</a:t>
            </a:r>
            <a:r>
              <a:rPr lang="en-US" sz="3200" dirty="0">
                <a:latin typeface="Gabriola" pitchFamily="82" charset="0"/>
              </a:rPr>
              <a:t>  –  4</a:t>
            </a:r>
            <a:r>
              <a:rPr lang="en-US" sz="3200" i="1" dirty="0">
                <a:latin typeface="Gabriola" pitchFamily="82" charset="0"/>
              </a:rPr>
              <a:t>i </a:t>
            </a:r>
            <a:r>
              <a:rPr lang="en-US" sz="3200" dirty="0">
                <a:latin typeface="Gabriola" pitchFamily="82" charset="0"/>
              </a:rPr>
              <a:t> +  6</a:t>
            </a:r>
            <a:r>
              <a:rPr lang="en-US" sz="3200" i="1" dirty="0">
                <a:latin typeface="Gabriola" pitchFamily="82" charset="0"/>
              </a:rPr>
              <a:t>i</a:t>
            </a:r>
            <a:r>
              <a:rPr lang="en-US" sz="3200" baseline="30000" dirty="0">
                <a:latin typeface="Gabriola" pitchFamily="82" charset="0"/>
              </a:rPr>
              <a:t>2</a:t>
            </a:r>
          </a:p>
          <a:p>
            <a:pPr>
              <a:buFont typeface="Wingdings" pitchFamily="2" charset="2"/>
              <a:buNone/>
            </a:pPr>
            <a:r>
              <a:rPr lang="en-US" sz="3200" baseline="30000" dirty="0">
                <a:latin typeface="Gabriola" pitchFamily="82" charset="0"/>
              </a:rPr>
              <a:t>			</a:t>
            </a:r>
            <a:r>
              <a:rPr lang="en-US" sz="3200" dirty="0">
                <a:latin typeface="Gabriola" pitchFamily="82" charset="0"/>
              </a:rPr>
              <a:t>12   –  22i  + 6 ( -1 )</a:t>
            </a:r>
          </a:p>
          <a:p>
            <a:pPr>
              <a:buFont typeface="Wingdings" pitchFamily="2" charset="2"/>
              <a:buNone/>
            </a:pPr>
            <a:r>
              <a:rPr lang="en-US" sz="3200" dirty="0">
                <a:latin typeface="Gabriola" pitchFamily="82" charset="0"/>
              </a:rPr>
              <a:t>				6 – 22</a:t>
            </a:r>
            <a:r>
              <a:rPr lang="en-US" sz="3200" i="1" dirty="0">
                <a:latin typeface="Gabriola" pitchFamily="82" charset="0"/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lvl="1"/>
            <a:fld id="{6839E47C-3837-423F-818C-4841EEB77060}" type="slidenum">
              <a:rPr lang="en-US" smtClean="0"/>
              <a:pPr lvl="1"/>
              <a:t>9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82296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Brush Script MT" pitchFamily="66" charset="0"/>
              </a:rPr>
              <a:t>The multiplication of complex </a:t>
            </a:r>
            <a:r>
              <a:rPr lang="en-US" dirty="0" err="1">
                <a:latin typeface="Brush Script MT" pitchFamily="66" charset="0"/>
              </a:rPr>
              <a:t>no.s</a:t>
            </a:r>
            <a:r>
              <a:rPr lang="en-US" dirty="0">
                <a:latin typeface="Brush Script MT" pitchFamily="66" charset="0"/>
              </a:rPr>
              <a:t> possess the following properties</a:t>
            </a:r>
            <a:endParaRPr lang="en-US" dirty="0" smtClean="0">
              <a:latin typeface="Brush Script MT" pitchFamily="66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Brush Script MT" pitchFamily="66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Gabriola" pitchFamily="82" charset="0"/>
              </a:rPr>
              <a:t>THE CLOSURE LAW- </a:t>
            </a:r>
            <a:r>
              <a:rPr lang="en-US" dirty="0" smtClean="0">
                <a:latin typeface="Gabriola" pitchFamily="82" charset="0"/>
              </a:rPr>
              <a:t>The product of two complex numbers is a complex number , the product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 is a complex number for all complex numbers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 and  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Gabriola" pitchFamily="82" charset="0"/>
              </a:rPr>
              <a:t>THE COMMUTATIVE LAW</a:t>
            </a:r>
            <a:r>
              <a:rPr lang="en-US" dirty="0" smtClean="0">
                <a:latin typeface="Gabriola" pitchFamily="82" charset="0"/>
              </a:rPr>
              <a:t>- For any two complex numbers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 and  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 </a:t>
            </a:r>
            <a:endParaRPr lang="en-US" dirty="0">
              <a:latin typeface="Gabriola" pitchFamily="82" charset="0"/>
            </a:endParaRPr>
          </a:p>
          <a:p>
            <a:r>
              <a:rPr lang="en-US" dirty="0" smtClean="0">
                <a:latin typeface="Gabriola" pitchFamily="82" charset="0"/>
              </a:rPr>
              <a:t>                                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z</a:t>
            </a:r>
            <a:r>
              <a:rPr lang="en-US" baseline="-25000" dirty="0" smtClean="0">
                <a:latin typeface="Gabriola" pitchFamily="82" charset="0"/>
              </a:rPr>
              <a:t>2 =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</a:t>
            </a:r>
          </a:p>
          <a:p>
            <a:pPr marL="457200" indent="-457200">
              <a:buAutoNum type="arabicPeriod" startAt="3"/>
            </a:pPr>
            <a:r>
              <a:rPr lang="en-US" dirty="0" smtClean="0">
                <a:solidFill>
                  <a:srgbClr val="FF0000"/>
                </a:solidFill>
                <a:latin typeface="Gabriola" pitchFamily="82" charset="0"/>
              </a:rPr>
              <a:t>THE ASSOCIATIVE LAW </a:t>
            </a:r>
            <a:r>
              <a:rPr lang="en-US" dirty="0" smtClean="0">
                <a:latin typeface="Gabriola" pitchFamily="82" charset="0"/>
              </a:rPr>
              <a:t>– For any three complex numbers 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,z</a:t>
            </a:r>
            <a:r>
              <a:rPr lang="en-US" baseline="-25000" dirty="0" smtClean="0">
                <a:latin typeface="Gabriola" pitchFamily="82" charset="0"/>
              </a:rPr>
              <a:t>2 ,</a:t>
            </a:r>
            <a:r>
              <a:rPr lang="en-US" dirty="0" smtClean="0">
                <a:latin typeface="Gabriola" pitchFamily="82" charset="0"/>
              </a:rPr>
              <a:t> z</a:t>
            </a:r>
            <a:r>
              <a:rPr lang="en-US" baseline="-25000" dirty="0" smtClean="0">
                <a:latin typeface="Gabriola" pitchFamily="82" charset="0"/>
              </a:rPr>
              <a:t>3</a:t>
            </a:r>
          </a:p>
          <a:p>
            <a:pPr marL="457200" indent="-457200" algn="ctr"/>
            <a:r>
              <a:rPr lang="en-US" baseline="-25000" dirty="0" smtClean="0">
                <a:latin typeface="Gabriola" pitchFamily="82" charset="0"/>
              </a:rPr>
              <a:t>(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z</a:t>
            </a:r>
            <a:r>
              <a:rPr lang="en-US" baseline="-25000" dirty="0" smtClean="0">
                <a:latin typeface="Gabriola" pitchFamily="82" charset="0"/>
              </a:rPr>
              <a:t>2 ) 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 = 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(z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 z</a:t>
            </a:r>
            <a:r>
              <a:rPr lang="en-US" baseline="-25000" dirty="0" smtClean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 )</a:t>
            </a:r>
          </a:p>
          <a:p>
            <a:pPr marL="457200" indent="-457200">
              <a:buAutoNum type="arabicPeriod" startAt="4"/>
            </a:pPr>
            <a:r>
              <a:rPr lang="en-US" dirty="0" smtClean="0">
                <a:solidFill>
                  <a:srgbClr val="FF0000"/>
                </a:solidFill>
                <a:latin typeface="Gabriola" pitchFamily="82" charset="0"/>
              </a:rPr>
              <a:t>THE EXISTENCE OF MULTIPLICATIVE IDENTITY- </a:t>
            </a:r>
            <a:r>
              <a:rPr lang="en-US" dirty="0" smtClean="0">
                <a:latin typeface="Gabriola" pitchFamily="82" charset="0"/>
              </a:rPr>
              <a:t>There exists the complex number 1+</a:t>
            </a:r>
            <a:r>
              <a:rPr lang="en-US" i="1" dirty="0" smtClean="0">
                <a:latin typeface="Gabriola" pitchFamily="82" charset="0"/>
              </a:rPr>
              <a:t>i0 </a:t>
            </a:r>
            <a:r>
              <a:rPr lang="en-US" dirty="0" smtClean="0">
                <a:latin typeface="Gabriola" pitchFamily="82" charset="0"/>
              </a:rPr>
              <a:t>( denoted as 1 ) , called the multiplicative identity such that z.1 = z , for every complex numbers z</a:t>
            </a:r>
          </a:p>
          <a:p>
            <a:pPr marL="457200" indent="-457200">
              <a:buAutoNum type="arabicPeriod" startAt="4"/>
            </a:pPr>
            <a:r>
              <a:rPr lang="en-US" dirty="0" smtClean="0">
                <a:solidFill>
                  <a:srgbClr val="FF0000"/>
                </a:solidFill>
                <a:latin typeface="Gabriola" pitchFamily="82" charset="0"/>
              </a:rPr>
              <a:t>DISTRIBUTIVE LAW </a:t>
            </a:r>
            <a:r>
              <a:rPr lang="en-US" dirty="0" smtClean="0">
                <a:latin typeface="Gabriola" pitchFamily="82" charset="0"/>
              </a:rPr>
              <a:t>– For any three complex numbers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,z</a:t>
            </a:r>
            <a:r>
              <a:rPr lang="en-US" baseline="-25000" dirty="0" smtClean="0">
                <a:latin typeface="Gabriola" pitchFamily="82" charset="0"/>
              </a:rPr>
              <a:t>2 ,</a:t>
            </a:r>
            <a:r>
              <a:rPr lang="en-US" dirty="0" smtClean="0">
                <a:latin typeface="Gabriola" pitchFamily="82" charset="0"/>
              </a:rPr>
              <a:t> z</a:t>
            </a:r>
            <a:r>
              <a:rPr lang="en-US" baseline="-25000" dirty="0" smtClean="0">
                <a:latin typeface="Gabriola" pitchFamily="82" charset="0"/>
              </a:rPr>
              <a:t>3</a:t>
            </a:r>
          </a:p>
          <a:p>
            <a:pPr marL="457200" indent="-457200">
              <a:buFont typeface="+mj-lt"/>
              <a:buAutoNum type="alphaLcParenR"/>
            </a:pPr>
            <a:r>
              <a:rPr lang="en-US" baseline="-25000" dirty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 (z</a:t>
            </a:r>
            <a:r>
              <a:rPr lang="en-US" baseline="-25000" dirty="0" smtClean="0">
                <a:latin typeface="Gabriola" pitchFamily="82" charset="0"/>
              </a:rPr>
              <a:t>2 +</a:t>
            </a:r>
            <a:r>
              <a:rPr lang="en-US" dirty="0" smtClean="0">
                <a:latin typeface="Gabriola" pitchFamily="82" charset="0"/>
              </a:rPr>
              <a:t> z</a:t>
            </a:r>
            <a:r>
              <a:rPr lang="en-US" baseline="-25000" dirty="0" smtClean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) =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 +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 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>
                <a:latin typeface="Gabriola" pitchFamily="82" charset="0"/>
              </a:rPr>
              <a:t>(z</a:t>
            </a:r>
            <a:r>
              <a:rPr lang="en-US" baseline="-25000" dirty="0" smtClean="0">
                <a:latin typeface="Gabriola" pitchFamily="82" charset="0"/>
              </a:rPr>
              <a:t>1 +</a:t>
            </a:r>
            <a:r>
              <a:rPr lang="en-US" dirty="0" smtClean="0">
                <a:latin typeface="Gabriola" pitchFamily="82" charset="0"/>
              </a:rPr>
              <a:t> z</a:t>
            </a:r>
            <a:r>
              <a:rPr lang="en-US" baseline="-25000" dirty="0" smtClean="0">
                <a:latin typeface="Gabriola" pitchFamily="82" charset="0"/>
              </a:rPr>
              <a:t>2 </a:t>
            </a:r>
            <a:r>
              <a:rPr lang="en-US" dirty="0" smtClean="0">
                <a:latin typeface="Gabriola" pitchFamily="82" charset="0"/>
              </a:rPr>
              <a:t>)</a:t>
            </a:r>
            <a:r>
              <a:rPr lang="en-US" baseline="-25000" dirty="0" smtClean="0">
                <a:latin typeface="Gabriola" pitchFamily="82" charset="0"/>
              </a:rPr>
              <a:t> 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 = z</a:t>
            </a:r>
            <a:r>
              <a:rPr lang="en-US" baseline="-25000" dirty="0" smtClean="0">
                <a:latin typeface="Gabriola" pitchFamily="82" charset="0"/>
              </a:rPr>
              <a:t>1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>
                <a:latin typeface="Gabriola" pitchFamily="82" charset="0"/>
              </a:rPr>
              <a:t>3</a:t>
            </a:r>
            <a:r>
              <a:rPr lang="en-US" dirty="0" smtClean="0">
                <a:latin typeface="Gabriola" pitchFamily="82" charset="0"/>
              </a:rPr>
              <a:t>+ z</a:t>
            </a:r>
            <a:r>
              <a:rPr lang="en-US" baseline="-25000" dirty="0">
                <a:latin typeface="Gabriola" pitchFamily="82" charset="0"/>
              </a:rPr>
              <a:t>2</a:t>
            </a:r>
            <a:r>
              <a:rPr lang="en-US" dirty="0" smtClean="0">
                <a:latin typeface="Gabriola" pitchFamily="82" charset="0"/>
              </a:rPr>
              <a:t>z</a:t>
            </a:r>
            <a:r>
              <a:rPr lang="en-US" baseline="-25000" dirty="0" smtClean="0">
                <a:latin typeface="Gabriola" pitchFamily="82" charset="0"/>
              </a:rPr>
              <a:t>3</a:t>
            </a:r>
            <a:endParaRPr lang="en-US" dirty="0" smtClean="0">
              <a:latin typeface="Gabriola" pitchFamily="82" charset="0"/>
            </a:endParaRPr>
          </a:p>
          <a:p>
            <a:pPr marL="457200" indent="-457200"/>
            <a:endParaRPr lang="en-US" dirty="0" smtClean="0">
              <a:latin typeface="Gabriola" pitchFamily="82" charset="0"/>
            </a:endParaRPr>
          </a:p>
          <a:p>
            <a:pPr marL="457200" indent="-457200" algn="ctr"/>
            <a:endParaRPr lang="en-US" dirty="0" smtClean="0">
              <a:latin typeface="Brush Script MT" pitchFamily="66" charset="0"/>
            </a:endParaRPr>
          </a:p>
          <a:p>
            <a:pPr marL="457200" indent="-457200" algn="ctr"/>
            <a:endParaRPr lang="en-US" dirty="0" smtClean="0">
              <a:latin typeface="Brush Script MT" pitchFamily="66" charset="0"/>
            </a:endParaRPr>
          </a:p>
          <a:p>
            <a:pPr marL="457200" indent="-457200" algn="ctr"/>
            <a:endParaRPr lang="en-US" dirty="0" smtClean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1306</TotalTime>
  <Words>1101</Words>
  <Application>Microsoft Office PowerPoint</Application>
  <PresentationFormat>On-screen Show (4:3)</PresentationFormat>
  <Paragraphs>138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Apex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Definition of a Complex Number  </vt:lpstr>
      <vt:lpstr>Addition and Subtraction of Complex Numbers    </vt:lpstr>
      <vt:lpstr>PowerPoint Presentation</vt:lpstr>
      <vt:lpstr>Multiplying Complex Numbers</vt:lpstr>
      <vt:lpstr>PowerPoint Presentation</vt:lpstr>
      <vt:lpstr>DIVISION OF COMPLEX NUMBERS</vt:lpstr>
      <vt:lpstr>THE SQUARE ROOTS OF A NEGATIVE REAL NUMBER</vt:lpstr>
      <vt:lpstr>IDENTITIES</vt:lpstr>
      <vt:lpstr>THE MODULUS AND CONJUGATE OF A COMPLEX NUMBER</vt:lpstr>
      <vt:lpstr> Conjugate</vt:lpstr>
      <vt:lpstr> Conjugate Theorems </vt:lpstr>
      <vt:lpstr>Complex Plane</vt:lpstr>
      <vt:lpstr>Graphing in the complex plane</vt:lpstr>
      <vt:lpstr>QUADRATIC EQUATIONS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Vaio</cp:lastModifiedBy>
  <cp:revision>77</cp:revision>
  <cp:lastPrinted>1601-01-01T00:00:00Z</cp:lastPrinted>
  <dcterms:created xsi:type="dcterms:W3CDTF">1601-01-01T00:00:00Z</dcterms:created>
  <dcterms:modified xsi:type="dcterms:W3CDTF">2012-06-29T14:58:59Z</dcterms:modified>
</cp:coreProperties>
</file>