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  <p:sldMasterId id="2147483756" r:id="rId2"/>
  </p:sldMasterIdLst>
  <p:notesMasterIdLst>
    <p:notesMasterId r:id="rId28"/>
  </p:notesMasterIdLst>
  <p:sldIdLst>
    <p:sldId id="273" r:id="rId3"/>
    <p:sldId id="283" r:id="rId4"/>
    <p:sldId id="277" r:id="rId5"/>
    <p:sldId id="257" r:id="rId6"/>
    <p:sldId id="258" r:id="rId7"/>
    <p:sldId id="259" r:id="rId8"/>
    <p:sldId id="267" r:id="rId9"/>
    <p:sldId id="284" r:id="rId10"/>
    <p:sldId id="260" r:id="rId11"/>
    <p:sldId id="261" r:id="rId12"/>
    <p:sldId id="262" r:id="rId13"/>
    <p:sldId id="263" r:id="rId14"/>
    <p:sldId id="264" r:id="rId15"/>
    <p:sldId id="266" r:id="rId16"/>
    <p:sldId id="269" r:id="rId17"/>
    <p:sldId id="271" r:id="rId18"/>
    <p:sldId id="280" r:id="rId19"/>
    <p:sldId id="268" r:id="rId20"/>
    <p:sldId id="270" r:id="rId21"/>
    <p:sldId id="274" r:id="rId22"/>
    <p:sldId id="278" r:id="rId23"/>
    <p:sldId id="276" r:id="rId24"/>
    <p:sldId id="285" r:id="rId25"/>
    <p:sldId id="282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73" autoAdjust="0"/>
    <p:restoredTop sz="94590" autoAdjust="0"/>
  </p:normalViewPr>
  <p:slideViewPr>
    <p:cSldViewPr>
      <p:cViewPr varScale="1">
        <p:scale>
          <a:sx n="71" d="100"/>
          <a:sy n="71" d="100"/>
        </p:scale>
        <p:origin x="-126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84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e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4" Type="http://schemas.openxmlformats.org/officeDocument/2006/relationships/image" Target="../media/image4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A678D5-629B-4F3B-ADD2-8DA3989C09F3}" type="datetimeFigureOut">
              <a:rPr lang="en-US" smtClean="0"/>
              <a:t>1/4/2011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5D5140-AB3F-4FA7-B391-B9BCC95A9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358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5D5140-AB3F-4FA7-B391-B9BCC95A907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867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5D5140-AB3F-4FA7-B391-B9BCC95A907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639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D990D6-5F7C-4CB5-9B2E-3A45E1D5C84B}" type="datetimeFigureOut">
              <a:rPr lang="en-US" smtClean="0"/>
              <a:t>1/4/2011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70CB61-0CCD-402F-8834-282EEC80EDF6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D990D6-5F7C-4CB5-9B2E-3A45E1D5C84B}" type="datetimeFigureOut">
              <a:rPr lang="en-US" smtClean="0"/>
              <a:t>1/4/2011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70CB61-0CCD-402F-8834-282EEC80ED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D990D6-5F7C-4CB5-9B2E-3A45E1D5C84B}" type="datetimeFigureOut">
              <a:rPr lang="en-US" smtClean="0"/>
              <a:t>1/4/2011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70CB61-0CCD-402F-8834-282EEC80ED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990D6-5F7C-4CB5-9B2E-3A45E1D5C84B}" type="datetimeFigureOut">
              <a:rPr lang="en-US" smtClean="0"/>
              <a:t>1/4/2011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0CB61-0CCD-402F-8834-282EEC80E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4353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990D6-5F7C-4CB5-9B2E-3A45E1D5C84B}" type="datetimeFigureOut">
              <a:rPr lang="en-US" smtClean="0"/>
              <a:t>1/4/2011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0CB61-0CCD-402F-8834-282EEC80E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8569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990D6-5F7C-4CB5-9B2E-3A45E1D5C84B}" type="datetimeFigureOut">
              <a:rPr lang="en-US" smtClean="0"/>
              <a:t>1/4/2011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0CB61-0CCD-402F-8834-282EEC80E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3002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990D6-5F7C-4CB5-9B2E-3A45E1D5C84B}" type="datetimeFigureOut">
              <a:rPr lang="en-US" smtClean="0"/>
              <a:t>1/4/2011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0CB61-0CCD-402F-8834-282EEC80E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1465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990D6-5F7C-4CB5-9B2E-3A45E1D5C84B}" type="datetimeFigureOut">
              <a:rPr lang="en-US" smtClean="0"/>
              <a:t>1/4/2011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0CB61-0CCD-402F-8834-282EEC80E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3950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990D6-5F7C-4CB5-9B2E-3A45E1D5C84B}" type="datetimeFigureOut">
              <a:rPr lang="en-US" smtClean="0"/>
              <a:t>1/4/2011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0CB61-0CCD-402F-8834-282EEC80E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5331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990D6-5F7C-4CB5-9B2E-3A45E1D5C84B}" type="datetimeFigureOut">
              <a:rPr lang="en-US" smtClean="0"/>
              <a:t>1/4/2011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0CB61-0CCD-402F-8834-282EEC80E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4599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990D6-5F7C-4CB5-9B2E-3A45E1D5C84B}" type="datetimeFigureOut">
              <a:rPr lang="en-US" smtClean="0"/>
              <a:t>1/4/2011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0CB61-0CCD-402F-8834-282EEC80E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470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D990D6-5F7C-4CB5-9B2E-3A45E1D5C84B}" type="datetimeFigureOut">
              <a:rPr lang="en-US" smtClean="0"/>
              <a:t>1/4/2011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70CB61-0CCD-402F-8834-282EEC80ED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990D6-5F7C-4CB5-9B2E-3A45E1D5C84B}" type="datetimeFigureOut">
              <a:rPr lang="en-US" smtClean="0"/>
              <a:t>1/4/2011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0CB61-0CCD-402F-8834-282EEC80E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003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990D6-5F7C-4CB5-9B2E-3A45E1D5C84B}" type="datetimeFigureOut">
              <a:rPr lang="en-US" smtClean="0"/>
              <a:t>1/4/2011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0CB61-0CCD-402F-8834-282EEC80E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9309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990D6-5F7C-4CB5-9B2E-3A45E1D5C84B}" type="datetimeFigureOut">
              <a:rPr lang="en-US" smtClean="0"/>
              <a:t>1/4/2011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0CB61-0CCD-402F-8834-282EEC80E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586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D990D6-5F7C-4CB5-9B2E-3A45E1D5C84B}" type="datetimeFigureOut">
              <a:rPr lang="en-US" smtClean="0"/>
              <a:t>1/4/2011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70CB61-0CCD-402F-8834-282EEC80EDF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D990D6-5F7C-4CB5-9B2E-3A45E1D5C84B}" type="datetimeFigureOut">
              <a:rPr lang="en-US" smtClean="0"/>
              <a:t>1/4/2011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70CB61-0CCD-402F-8834-282EEC80ED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D990D6-5F7C-4CB5-9B2E-3A45E1D5C84B}" type="datetimeFigureOut">
              <a:rPr lang="en-US" smtClean="0"/>
              <a:t>1/4/2011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70CB61-0CCD-402F-8834-282EEC80EDF6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D990D6-5F7C-4CB5-9B2E-3A45E1D5C84B}" type="datetimeFigureOut">
              <a:rPr lang="en-US" smtClean="0"/>
              <a:t>1/4/2011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70CB61-0CCD-402F-8834-282EEC80ED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D990D6-5F7C-4CB5-9B2E-3A45E1D5C84B}" type="datetimeFigureOut">
              <a:rPr lang="en-US" smtClean="0"/>
              <a:t>1/4/2011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70CB61-0CCD-402F-8834-282EEC80ED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D990D6-5F7C-4CB5-9B2E-3A45E1D5C84B}" type="datetimeFigureOut">
              <a:rPr lang="en-US" smtClean="0"/>
              <a:t>1/4/2011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70CB61-0CCD-402F-8834-282EEC80ED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4CD990D6-5F7C-4CB5-9B2E-3A45E1D5C84B}" type="datetimeFigureOut">
              <a:rPr lang="en-US" smtClean="0"/>
              <a:t>1/4/2011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9870CB61-0CCD-402F-8834-282EEC80ED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shade val="100000"/>
                <a:satMod val="150000"/>
              </a:schemeClr>
            </a:gs>
            <a:gs pos="6000">
              <a:srgbClr val="000000"/>
            </a:gs>
            <a:gs pos="2000">
              <a:srgbClr val="000000"/>
            </a:gs>
            <a:gs pos="2000">
              <a:srgbClr val="000000"/>
            </a:gs>
            <a:gs pos="0">
              <a:srgbClr val="000000"/>
            </a:gs>
            <a:gs pos="42000">
              <a:schemeClr val="bg2">
                <a:tint val="88000"/>
                <a:satMod val="40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CD990D6-5F7C-4CB5-9B2E-3A45E1D5C84B}" type="datetimeFigureOut">
              <a:rPr lang="en-US" smtClean="0"/>
              <a:t>1/4/2011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9870CB61-0CCD-402F-8834-282EEC80EDF6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990D6-5F7C-4CB5-9B2E-3A45E1D5C84B}" type="datetimeFigureOut">
              <a:rPr lang="en-US" smtClean="0"/>
              <a:t>1/4/2011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0CB61-0CCD-402F-8834-282EEC80E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584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7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19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oleObject" Target="../embeddings/oleObject25.bin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27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9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1.bin"/><Relationship Id="rId15" Type="http://schemas.openxmlformats.org/officeDocument/2006/relationships/oleObject" Target="../embeddings/oleObject26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3.bin"/><Relationship Id="rId14" Type="http://schemas.openxmlformats.org/officeDocument/2006/relationships/image" Target="../media/image28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30.e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31.e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4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5.bin"/><Relationship Id="rId5" Type="http://schemas.openxmlformats.org/officeDocument/2006/relationships/image" Target="../media/image39.wmf"/><Relationship Id="rId4" Type="http://schemas.openxmlformats.org/officeDocument/2006/relationships/oleObject" Target="../embeddings/oleObject34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37.bin"/><Relationship Id="rId10" Type="http://schemas.openxmlformats.org/officeDocument/2006/relationships/image" Target="../media/image45.wmf"/><Relationship Id="rId4" Type="http://schemas.openxmlformats.org/officeDocument/2006/relationships/image" Target="../media/image42.wmf"/><Relationship Id="rId9" Type="http://schemas.openxmlformats.org/officeDocument/2006/relationships/oleObject" Target="../embeddings/oleObject39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5" Type="http://schemas.openxmlformats.org/officeDocument/2006/relationships/image" Target="../media/image52.jpeg"/><Relationship Id="rId4" Type="http://schemas.openxmlformats.org/officeDocument/2006/relationships/image" Target="../media/image51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jpeg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7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gif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3.emf"/><Relationship Id="rId5" Type="http://schemas.openxmlformats.org/officeDocument/2006/relationships/image" Target="../media/image10.w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bismillah2_jpg_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9168000" cy="687600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scene3d>
            <a:camera prst="orthographicFront"/>
            <a:lightRig rig="threePt" dir="t"/>
          </a:scene3d>
          <a:sp3d extrusionH="76200" contourW="12700" prstMaterial="metal">
            <a:extrusionClr>
              <a:schemeClr val="tx2">
                <a:lumMod val="75000"/>
              </a:schemeClr>
            </a:extrusionClr>
            <a:contourClr>
              <a:schemeClr val="tx2">
                <a:lumMod val="50000"/>
              </a:schemeClr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927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Baskerville Old Face" pitchFamily="18" charset="0"/>
              </a:rPr>
              <a:t>SUBTRACTION OF COMPLEX NUMBERS</a:t>
            </a:r>
            <a:endParaRPr lang="en-US" sz="4400" dirty="0">
              <a:solidFill>
                <a:schemeClr val="accent3">
                  <a:lumMod val="60000"/>
                  <a:lumOff val="40000"/>
                </a:schemeClr>
              </a:solidFill>
              <a:latin typeface="Baskerville Old Face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3647935"/>
              </p:ext>
            </p:extLst>
          </p:nvPr>
        </p:nvGraphicFramePr>
        <p:xfrm>
          <a:off x="912813" y="1844675"/>
          <a:ext cx="6015037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1" name="Equation" r:id="rId3" imgW="2184120" imgH="203040" progId="Equation.3">
                  <p:embed/>
                </p:oleObj>
              </mc:Choice>
              <mc:Fallback>
                <p:oleObj name="Equation" r:id="rId3" imgW="2184120" imgH="20304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2813" y="1844675"/>
                        <a:ext cx="6015037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735698"/>
              </p:ext>
            </p:extLst>
          </p:nvPr>
        </p:nvGraphicFramePr>
        <p:xfrm>
          <a:off x="755576" y="4005064"/>
          <a:ext cx="3465066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2" name="Equation" r:id="rId5" imgW="1079280" imgH="634680" progId="Equation.3">
                  <p:embed/>
                </p:oleObj>
              </mc:Choice>
              <mc:Fallback>
                <p:oleObj name="Equation" r:id="rId5" imgW="1079280" imgH="6346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55576" y="4005064"/>
                        <a:ext cx="3465066" cy="1463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55576" y="3140968"/>
            <a:ext cx="14718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dobe Hebrew" pitchFamily="18" charset="-79"/>
                <a:cs typeface="Adobe Hebrew" pitchFamily="18" charset="-79"/>
              </a:rPr>
              <a:t>Example</a:t>
            </a:r>
            <a:endParaRPr lang="en-US" sz="2800" dirty="0">
              <a:latin typeface="Adobe Hebrew" pitchFamily="18" charset="-79"/>
              <a:cs typeface="Adobe Hebrew" pitchFamily="18" charset="-79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380701"/>
              </p:ext>
            </p:extLst>
          </p:nvPr>
        </p:nvGraphicFramePr>
        <p:xfrm>
          <a:off x="4499992" y="2636912"/>
          <a:ext cx="4513312" cy="3942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3" name="Visio" r:id="rId7" imgW="5513710" imgH="4495986" progId="Visio.Drawing.6">
                  <p:embed/>
                </p:oleObj>
              </mc:Choice>
              <mc:Fallback>
                <p:oleObj name="Visio" r:id="rId7" imgW="5513710" imgH="4495986" progId="Visio.Drawing.6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9992" y="2636912"/>
                        <a:ext cx="4513312" cy="3942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74180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512064"/>
            <a:ext cx="91440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Baskerville Old Face" pitchFamily="18" charset="0"/>
              </a:rPr>
              <a:t>MULTIPLICATION OF COMPLEX NUMBERS</a:t>
            </a:r>
            <a:endParaRPr lang="en-US" sz="4400" dirty="0">
              <a:solidFill>
                <a:schemeClr val="accent3">
                  <a:lumMod val="60000"/>
                  <a:lumOff val="40000"/>
                </a:schemeClr>
              </a:solidFill>
              <a:latin typeface="Baskerville Old Face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3586141"/>
              </p:ext>
            </p:extLst>
          </p:nvPr>
        </p:nvGraphicFramePr>
        <p:xfrm>
          <a:off x="755576" y="2132856"/>
          <a:ext cx="7416824" cy="7496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3" name="Equation" r:id="rId3" imgW="2361960" imgH="203040" progId="Equation.3">
                  <p:embed/>
                </p:oleObj>
              </mc:Choice>
              <mc:Fallback>
                <p:oleObj name="Equation" r:id="rId3" imgW="236196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55576" y="2132856"/>
                        <a:ext cx="7416824" cy="7496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9814703"/>
              </p:ext>
            </p:extLst>
          </p:nvPr>
        </p:nvGraphicFramePr>
        <p:xfrm>
          <a:off x="790285" y="3789040"/>
          <a:ext cx="3744913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4" name="Equation" r:id="rId5" imgW="1231560" imgH="634680" progId="Equation.3">
                  <p:embed/>
                </p:oleObj>
              </mc:Choice>
              <mc:Fallback>
                <p:oleObj name="Equation" r:id="rId5" imgW="1231560" imgH="6346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90285" y="3789040"/>
                        <a:ext cx="3744913" cy="1463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55576" y="2996952"/>
            <a:ext cx="1479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dobe Hebrew" pitchFamily="18" charset="-79"/>
                <a:cs typeface="Adobe Hebrew" pitchFamily="18" charset="-79"/>
              </a:rPr>
              <a:t>Example</a:t>
            </a:r>
            <a:endParaRPr lang="en-US" sz="2800" dirty="0">
              <a:latin typeface="Adobe Hebrew" pitchFamily="18" charset="-79"/>
              <a:cs typeface="Adobe Hebrew" pitchFamily="18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06760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4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DIVISION OF A COMPLEX NUMBERS</a:t>
            </a:r>
            <a:endParaRPr lang="en-US" sz="4400" dirty="0">
              <a:solidFill>
                <a:schemeClr val="accent3">
                  <a:lumMod val="60000"/>
                  <a:lumOff val="40000"/>
                </a:schemeClr>
              </a:solidFill>
              <a:latin typeface="Baskerville Old Face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1577347"/>
              </p:ext>
            </p:extLst>
          </p:nvPr>
        </p:nvGraphicFramePr>
        <p:xfrm>
          <a:off x="1907704" y="2204864"/>
          <a:ext cx="1473200" cy="10601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8" name="Equation" r:id="rId3" imgW="508000" imgH="419100" progId="Equation.3">
                  <p:embed/>
                </p:oleObj>
              </mc:Choice>
              <mc:Fallback>
                <p:oleObj name="Equation" r:id="rId3" imgW="508000" imgH="4191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2204864"/>
                        <a:ext cx="1473200" cy="10601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2109165"/>
              </p:ext>
            </p:extLst>
          </p:nvPr>
        </p:nvGraphicFramePr>
        <p:xfrm>
          <a:off x="3563888" y="2204864"/>
          <a:ext cx="3462338" cy="10601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9" name="Equation" r:id="rId5" imgW="1193800" imgH="419100" progId="Equation.3">
                  <p:embed/>
                </p:oleObj>
              </mc:Choice>
              <mc:Fallback>
                <p:oleObj name="Equation" r:id="rId5" imgW="1193800" imgH="4191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2204864"/>
                        <a:ext cx="3462338" cy="10601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6261715"/>
              </p:ext>
            </p:extLst>
          </p:nvPr>
        </p:nvGraphicFramePr>
        <p:xfrm>
          <a:off x="2184400" y="3357563"/>
          <a:ext cx="4449763" cy="1347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0" name="Equation" r:id="rId7" imgW="1384200" imgH="419040" progId="Equation.3">
                  <p:embed/>
                </p:oleObj>
              </mc:Choice>
              <mc:Fallback>
                <p:oleObj name="Equation" r:id="rId7" imgW="1384200" imgH="419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4400" y="3357563"/>
                        <a:ext cx="4449763" cy="1347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5274755"/>
              </p:ext>
            </p:extLst>
          </p:nvPr>
        </p:nvGraphicFramePr>
        <p:xfrm>
          <a:off x="2123728" y="5013176"/>
          <a:ext cx="4449763" cy="1265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1" name="Equation" r:id="rId9" imgW="1384300" imgH="393700" progId="Equation.3">
                  <p:embed/>
                </p:oleObj>
              </mc:Choice>
              <mc:Fallback>
                <p:oleObj name="Equation" r:id="rId9" imgW="1384300" imgH="3937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5013176"/>
                        <a:ext cx="4449763" cy="1265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75127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0"/>
            <a:ext cx="80803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> 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28600" y="990600"/>
            <a:ext cx="77724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/>
                <a:ea typeface="+mn-ea"/>
                <a:cs typeface="+mn-cs"/>
              </a:rPr>
              <a:t>EXAMPLE</a:t>
            </a:r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1148658"/>
              </p:ext>
            </p:extLst>
          </p:nvPr>
        </p:nvGraphicFramePr>
        <p:xfrm>
          <a:off x="539552" y="2179289"/>
          <a:ext cx="1473200" cy="931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1" name="Equation" r:id="rId3" imgW="507960" imgH="419040" progId="Equation.3">
                  <p:embed/>
                </p:oleObj>
              </mc:Choice>
              <mc:Fallback>
                <p:oleObj name="Equation" r:id="rId3" imgW="5079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179289"/>
                        <a:ext cx="1473200" cy="9311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1550433"/>
              </p:ext>
            </p:extLst>
          </p:nvPr>
        </p:nvGraphicFramePr>
        <p:xfrm>
          <a:off x="2133600" y="2209800"/>
          <a:ext cx="3425825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2" name="Equation" r:id="rId5" imgW="1180800" imgH="419040" progId="Equation.3">
                  <p:embed/>
                </p:oleObj>
              </mc:Choice>
              <mc:Fallback>
                <p:oleObj name="Equation" r:id="rId5" imgW="11808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2209800"/>
                        <a:ext cx="3425825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1693430"/>
              </p:ext>
            </p:extLst>
          </p:nvPr>
        </p:nvGraphicFramePr>
        <p:xfrm>
          <a:off x="2267744" y="3501008"/>
          <a:ext cx="4081463" cy="10471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3" name="Equation" r:id="rId7" imgW="1269720" imgH="419040" progId="Equation.3">
                  <p:embed/>
                </p:oleObj>
              </mc:Choice>
              <mc:Fallback>
                <p:oleObj name="Equation" r:id="rId7" imgW="126972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3501008"/>
                        <a:ext cx="4081463" cy="10471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3191013"/>
              </p:ext>
            </p:extLst>
          </p:nvPr>
        </p:nvGraphicFramePr>
        <p:xfrm>
          <a:off x="6372200" y="3501008"/>
          <a:ext cx="2528888" cy="1112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4" name="Equation" r:id="rId9" imgW="787320" imgH="393480" progId="Equation.3">
                  <p:embed/>
                </p:oleObj>
              </mc:Choice>
              <mc:Fallback>
                <p:oleObj name="Equation" r:id="rId9" imgW="7873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00" y="3501008"/>
                        <a:ext cx="2528888" cy="1112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7420057"/>
              </p:ext>
            </p:extLst>
          </p:nvPr>
        </p:nvGraphicFramePr>
        <p:xfrm>
          <a:off x="2438400" y="5085184"/>
          <a:ext cx="1958975" cy="10568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5" name="Equation" r:id="rId11" imgW="609480" imgH="393480" progId="Equation.3">
                  <p:embed/>
                </p:oleObj>
              </mc:Choice>
              <mc:Fallback>
                <p:oleObj name="Equation" r:id="rId11" imgW="6094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5085184"/>
                        <a:ext cx="1958975" cy="10568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3314667"/>
              </p:ext>
            </p:extLst>
          </p:nvPr>
        </p:nvGraphicFramePr>
        <p:xfrm>
          <a:off x="4760913" y="5085184"/>
          <a:ext cx="2039937" cy="10568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6" name="Equation" r:id="rId13" imgW="634680" imgH="393480" progId="Equation.3">
                  <p:embed/>
                </p:oleObj>
              </mc:Choice>
              <mc:Fallback>
                <p:oleObj name="Equation" r:id="rId13" imgW="6346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0913" y="5085184"/>
                        <a:ext cx="2039937" cy="10568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38834"/>
              </p:ext>
            </p:extLst>
          </p:nvPr>
        </p:nvGraphicFramePr>
        <p:xfrm>
          <a:off x="7164288" y="5301208"/>
          <a:ext cx="1385888" cy="5609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7" name="Equation" r:id="rId15" imgW="431640" imgH="177480" progId="Equation.3">
                  <p:embed/>
                </p:oleObj>
              </mc:Choice>
              <mc:Fallback>
                <p:oleObj name="Equation" r:id="rId15" imgW="43164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4288" y="5301208"/>
                        <a:ext cx="1385888" cy="5609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916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16913" y="6570663"/>
            <a:ext cx="827087" cy="287337"/>
          </a:xfrm>
        </p:spPr>
        <p:txBody>
          <a:bodyPr/>
          <a:lstStyle/>
          <a:p>
            <a:r>
              <a:rPr lang="en-US" altLang="zh-CN"/>
              <a:t>Slide</a:t>
            </a:r>
            <a:r>
              <a:rPr lang="en-US" altLang="zh-CN" sz="1400"/>
              <a:t> </a:t>
            </a:r>
            <a:fld id="{06A6DC6D-0BC7-4F8D-94A5-1373C80A031D}" type="slidenum">
              <a:rPr lang="en-US" altLang="zh-CN"/>
              <a:pPr/>
              <a:t>14</a:t>
            </a:fld>
            <a:endParaRPr lang="en-US" altLang="zh-CN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57200" y="-26988"/>
            <a:ext cx="8240713" cy="1143001"/>
          </a:xfrm>
          <a:prstGeom prst="rect">
            <a:avLst/>
          </a:prstGeom>
          <a:noFill/>
          <a:ln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CN" sz="44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Baskerville Old Face" pitchFamily="18" charset="0"/>
              </a:rPr>
              <a:t>COMPLEX  PLANE</a:t>
            </a:r>
            <a:endParaRPr lang="en-US" altLang="zh-CN" sz="4400" b="1" dirty="0">
              <a:solidFill>
                <a:schemeClr val="accent3">
                  <a:lumMod val="60000"/>
                  <a:lumOff val="40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85297" y="1314847"/>
            <a:ext cx="8229600" cy="230425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zh-CN" sz="2400" dirty="0" smtClean="0">
                <a:latin typeface="Adobe Hebrew" pitchFamily="18" charset="-79"/>
                <a:cs typeface="Adobe Hebrew" pitchFamily="18" charset="-79"/>
              </a:rPr>
              <a:t>A complex number can be plotted on a plane with two perpendicular coordinate axes</a:t>
            </a:r>
            <a:r>
              <a:rPr lang="en-US" altLang="zh-CN" dirty="0" smtClean="0">
                <a:latin typeface="Adobe Hebrew" pitchFamily="18" charset="-79"/>
                <a:cs typeface="Adobe Hebrew" pitchFamily="18" charset="-79"/>
              </a:rPr>
              <a:t> </a:t>
            </a:r>
          </a:p>
          <a:p>
            <a:pPr lvl="1">
              <a:buFont typeface="Wingdings" pitchFamily="2" charset="2"/>
              <a:buChar char="l"/>
            </a:pPr>
            <a:r>
              <a:rPr lang="en-US" altLang="zh-CN" dirty="0" smtClean="0">
                <a:latin typeface="Adobe Hebrew" pitchFamily="18" charset="-79"/>
                <a:cs typeface="Adobe Hebrew" pitchFamily="18" charset="-79"/>
              </a:rPr>
              <a:t>The horizontal </a:t>
            </a:r>
            <a:r>
              <a:rPr lang="en-US" altLang="zh-CN" i="1" dirty="0" smtClean="0">
                <a:latin typeface="Adobe Hebrew" pitchFamily="18" charset="-79"/>
                <a:cs typeface="Adobe Hebrew" pitchFamily="18" charset="-79"/>
              </a:rPr>
              <a:t>x</a:t>
            </a:r>
            <a:r>
              <a:rPr lang="en-US" altLang="zh-CN" dirty="0" smtClean="0">
                <a:latin typeface="Adobe Hebrew" pitchFamily="18" charset="-79"/>
                <a:cs typeface="Adobe Hebrew" pitchFamily="18" charset="-79"/>
              </a:rPr>
              <a:t>-axis, called the real axis </a:t>
            </a:r>
          </a:p>
          <a:p>
            <a:pPr lvl="1">
              <a:buFont typeface="Wingdings" pitchFamily="2" charset="2"/>
              <a:buChar char="l"/>
            </a:pPr>
            <a:r>
              <a:rPr lang="en-US" altLang="zh-CN" dirty="0" smtClean="0">
                <a:latin typeface="Adobe Hebrew" pitchFamily="18" charset="-79"/>
                <a:cs typeface="Adobe Hebrew" pitchFamily="18" charset="-79"/>
              </a:rPr>
              <a:t>The vertical </a:t>
            </a:r>
            <a:r>
              <a:rPr lang="en-US" altLang="zh-CN" i="1" dirty="0" smtClean="0">
                <a:latin typeface="Adobe Hebrew" pitchFamily="18" charset="-79"/>
                <a:cs typeface="Adobe Hebrew" pitchFamily="18" charset="-79"/>
              </a:rPr>
              <a:t>y</a:t>
            </a:r>
            <a:r>
              <a:rPr lang="en-US" altLang="zh-CN" dirty="0" smtClean="0">
                <a:latin typeface="Adobe Hebrew" pitchFamily="18" charset="-79"/>
                <a:cs typeface="Adobe Hebrew" pitchFamily="18" charset="-79"/>
              </a:rPr>
              <a:t>-axis, called the imaginary axis </a:t>
            </a:r>
            <a:endParaRPr lang="en-US" altLang="zh-CN" dirty="0">
              <a:latin typeface="Adobe Hebrew" pitchFamily="18" charset="-79"/>
              <a:cs typeface="Adobe Hebrew" pitchFamily="18" charset="-79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2576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1116013" y="3284538"/>
          <a:ext cx="2663825" cy="2090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5" name="Visio" r:id="rId3" imgW="4265766" imgH="3345485" progId="Visio.Drawing.6">
                  <p:embed/>
                </p:oleObj>
              </mc:Choice>
              <mc:Fallback>
                <p:oleObj name="Visio" r:id="rId3" imgW="4265766" imgH="3345485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3284538"/>
                        <a:ext cx="2663825" cy="2090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0" y="24669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1331640" y="5411101"/>
            <a:ext cx="252028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dirty="0"/>
              <a:t>The complex plane</a:t>
            </a:r>
          </a:p>
        </p:txBody>
      </p:sp>
      <p:sp>
        <p:nvSpPr>
          <p:cNvPr id="15" name="Text Box 17"/>
          <p:cNvSpPr txBox="1">
            <a:spLocks noChangeArrowheads="1"/>
          </p:cNvSpPr>
          <p:nvPr/>
        </p:nvSpPr>
        <p:spPr bwMode="auto">
          <a:xfrm>
            <a:off x="4716016" y="3717032"/>
            <a:ext cx="367188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i="1" dirty="0"/>
              <a:t>x-y</a:t>
            </a:r>
            <a:r>
              <a:rPr lang="en-US" sz="2400" dirty="0"/>
              <a:t> plane is </a:t>
            </a:r>
            <a:r>
              <a:rPr lang="en-US" sz="2400" dirty="0" smtClean="0"/>
              <a:t>known </a:t>
            </a:r>
            <a:r>
              <a:rPr lang="en-US" sz="2400" dirty="0"/>
              <a:t>as the complex plane.</a:t>
            </a:r>
          </a:p>
        </p:txBody>
      </p:sp>
    </p:spTree>
    <p:extLst>
      <p:ext uri="{BB962C8B-B14F-4D97-AF65-F5344CB8AC3E}">
        <p14:creationId xmlns:p14="http://schemas.microsoft.com/office/powerpoint/2010/main" val="409923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3105304"/>
              </p:ext>
            </p:extLst>
          </p:nvPr>
        </p:nvGraphicFramePr>
        <p:xfrm>
          <a:off x="5364088" y="3789040"/>
          <a:ext cx="3529012" cy="267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3" name="Visio" r:id="rId3" imgW="4405615" imgH="3345485" progId="Visio.Drawing.6">
                  <p:embed/>
                </p:oleObj>
              </mc:Choice>
              <mc:Fallback>
                <p:oleObj name="Visio" r:id="rId3" imgW="4405615" imgH="3345485" progId="Visio.Drawing.6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088" y="3789040"/>
                        <a:ext cx="3529012" cy="2670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827584" y="1268760"/>
            <a:ext cx="74168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latin typeface="Adobe Hebrew" pitchFamily="18" charset="-79"/>
                <a:ea typeface="宋体" pitchFamily="2" charset="-122"/>
                <a:cs typeface="Adobe Hebrew" pitchFamily="18" charset="-79"/>
              </a:rPr>
              <a:t>Geometrically, |</a:t>
            </a:r>
            <a:r>
              <a:rPr lang="en-US" altLang="zh-CN" sz="2400" i="1" dirty="0">
                <a:latin typeface="Adobe Hebrew" pitchFamily="18" charset="-79"/>
                <a:ea typeface="宋体" pitchFamily="2" charset="-122"/>
                <a:cs typeface="Adobe Hebrew" pitchFamily="18" charset="-79"/>
              </a:rPr>
              <a:t>z</a:t>
            </a:r>
            <a:r>
              <a:rPr lang="en-US" altLang="zh-CN" sz="2400" dirty="0">
                <a:latin typeface="Adobe Hebrew" pitchFamily="18" charset="-79"/>
                <a:ea typeface="宋体" pitchFamily="2" charset="-122"/>
                <a:cs typeface="Adobe Hebrew" pitchFamily="18" charset="-79"/>
              </a:rPr>
              <a:t>| is the distance of the point </a:t>
            </a:r>
            <a:r>
              <a:rPr lang="en-US" altLang="zh-CN" sz="2400" i="1" dirty="0">
                <a:latin typeface="Adobe Hebrew" pitchFamily="18" charset="-79"/>
                <a:ea typeface="宋体" pitchFamily="2" charset="-122"/>
                <a:cs typeface="Adobe Hebrew" pitchFamily="18" charset="-79"/>
              </a:rPr>
              <a:t>z</a:t>
            </a:r>
            <a:r>
              <a:rPr lang="en-US" altLang="zh-CN" sz="2400" dirty="0">
                <a:latin typeface="Adobe Hebrew" pitchFamily="18" charset="-79"/>
                <a:ea typeface="宋体" pitchFamily="2" charset="-122"/>
                <a:cs typeface="Adobe Hebrew" pitchFamily="18" charset="-79"/>
              </a:rPr>
              <a:t> from the origin while </a:t>
            </a:r>
            <a:r>
              <a:rPr lang="en-US" altLang="zh-CN" sz="2400" i="1" dirty="0">
                <a:latin typeface="Adobe Hebrew" pitchFamily="18" charset="-79"/>
                <a:ea typeface="Arial Unicode MS" pitchFamily="34" charset="-128"/>
                <a:cs typeface="Adobe Hebrew" pitchFamily="18" charset="-79"/>
              </a:rPr>
              <a:t>θ</a:t>
            </a:r>
            <a:r>
              <a:rPr lang="en-US" altLang="zh-CN" sz="2400" dirty="0">
                <a:latin typeface="Adobe Hebrew" pitchFamily="18" charset="-79"/>
                <a:ea typeface="宋体" pitchFamily="2" charset="-122"/>
                <a:cs typeface="Adobe Hebrew" pitchFamily="18" charset="-79"/>
              </a:rPr>
              <a:t> is the directed angle from the positive </a:t>
            </a:r>
            <a:r>
              <a:rPr lang="en-US" altLang="zh-CN" sz="2400" i="1" dirty="0">
                <a:latin typeface="Adobe Hebrew" pitchFamily="18" charset="-79"/>
                <a:ea typeface="宋体" pitchFamily="2" charset="-122"/>
                <a:cs typeface="Adobe Hebrew" pitchFamily="18" charset="-79"/>
              </a:rPr>
              <a:t>x</a:t>
            </a:r>
            <a:r>
              <a:rPr lang="en-US" altLang="zh-CN" sz="2400" dirty="0">
                <a:latin typeface="Adobe Hebrew" pitchFamily="18" charset="-79"/>
                <a:ea typeface="宋体" pitchFamily="2" charset="-122"/>
                <a:cs typeface="Adobe Hebrew" pitchFamily="18" charset="-79"/>
              </a:rPr>
              <a:t>-axis to </a:t>
            </a:r>
            <a:r>
              <a:rPr lang="en-US" altLang="zh-CN" sz="2400" i="1" dirty="0">
                <a:latin typeface="Adobe Hebrew" pitchFamily="18" charset="-79"/>
                <a:ea typeface="宋体" pitchFamily="2" charset="-122"/>
                <a:cs typeface="Adobe Hebrew" pitchFamily="18" charset="-79"/>
              </a:rPr>
              <a:t>OP</a:t>
            </a:r>
            <a:r>
              <a:rPr lang="en-US" altLang="zh-CN" sz="2400" dirty="0">
                <a:latin typeface="Adobe Hebrew" pitchFamily="18" charset="-79"/>
                <a:ea typeface="宋体" pitchFamily="2" charset="-122"/>
                <a:cs typeface="Adobe Hebrew" pitchFamily="18" charset="-79"/>
              </a:rPr>
              <a:t> in the above figure. </a:t>
            </a:r>
            <a:endParaRPr lang="en-US" altLang="zh-CN" sz="2400" dirty="0" smtClean="0">
              <a:latin typeface="Adobe Hebrew" pitchFamily="18" charset="-79"/>
              <a:ea typeface="宋体" pitchFamily="2" charset="-122"/>
              <a:cs typeface="Adobe Hebrew" pitchFamily="18" charset="-79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</a:pPr>
            <a:endParaRPr lang="en-US" altLang="zh-CN" sz="2400" dirty="0">
              <a:latin typeface="Adobe Hebrew" pitchFamily="18" charset="-79"/>
              <a:ea typeface="宋体" pitchFamily="2" charset="-122"/>
              <a:cs typeface="Adobe Hebrew" pitchFamily="18" charset="-79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</a:pPr>
            <a:endParaRPr lang="en-US" altLang="zh-CN" sz="2400" dirty="0">
              <a:latin typeface="Adobe Hebrew" pitchFamily="18" charset="-79"/>
              <a:ea typeface="宋体" pitchFamily="2" charset="-122"/>
              <a:cs typeface="Adobe Hebrew" pitchFamily="18" charset="-79"/>
            </a:endParaRPr>
          </a:p>
        </p:txBody>
      </p:sp>
      <p:graphicFrame>
        <p:nvGraphicFramePr>
          <p:cNvPr id="4" name="Object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009978522"/>
              </p:ext>
            </p:extLst>
          </p:nvPr>
        </p:nvGraphicFramePr>
        <p:xfrm>
          <a:off x="2909127" y="2601590"/>
          <a:ext cx="2305050" cy="8274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4" name="Equation" r:id="rId5" imgW="837836" imgH="431613" progId="Equation.3">
                  <p:embed/>
                </p:oleObj>
              </mc:Choice>
              <mc:Fallback>
                <p:oleObj name="Equation" r:id="rId5" imgW="837836" imgH="431613" progId="Equation.3">
                  <p:embed/>
                  <p:pic>
                    <p:nvPicPr>
                      <p:cNvPr id="0" name="Object 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9127" y="2601590"/>
                        <a:ext cx="2305050" cy="8274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467544" y="3429000"/>
            <a:ext cx="4932040" cy="24806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en-US" altLang="zh-CN" sz="2000" i="1" kern="0" dirty="0">
                <a:latin typeface="Arial"/>
                <a:ea typeface="Arial Unicode MS" pitchFamily="34" charset="-128"/>
                <a:cs typeface="Arial Unicode MS" pitchFamily="34" charset="-128"/>
              </a:rPr>
              <a:t>θ</a:t>
            </a:r>
            <a:r>
              <a:rPr lang="en-US" altLang="zh-CN" sz="2000" kern="0" dirty="0">
                <a:latin typeface="Arial"/>
              </a:rPr>
              <a:t> is called the </a:t>
            </a:r>
            <a:r>
              <a:rPr lang="en-US" altLang="zh-CN" sz="2000" b="1" kern="0" dirty="0">
                <a:latin typeface="Arial"/>
              </a:rPr>
              <a:t>argument</a:t>
            </a:r>
            <a:r>
              <a:rPr lang="en-US" altLang="zh-CN" sz="2000" kern="0" dirty="0">
                <a:latin typeface="Arial"/>
              </a:rPr>
              <a:t> of </a:t>
            </a:r>
            <a:r>
              <a:rPr lang="en-US" altLang="zh-CN" sz="2000" i="1" kern="0" dirty="0">
                <a:latin typeface="Arial"/>
              </a:rPr>
              <a:t>z</a:t>
            </a:r>
            <a:r>
              <a:rPr lang="en-US" altLang="zh-CN" sz="2000" kern="0" dirty="0">
                <a:latin typeface="Arial"/>
              </a:rPr>
              <a:t> and is denoted by </a:t>
            </a:r>
            <a:r>
              <a:rPr lang="en-US" altLang="zh-CN" sz="2000" kern="0" dirty="0" err="1">
                <a:latin typeface="Arial"/>
              </a:rPr>
              <a:t>arg</a:t>
            </a:r>
            <a:r>
              <a:rPr lang="en-US" altLang="zh-CN" sz="2000" kern="0" dirty="0">
                <a:latin typeface="Arial"/>
              </a:rPr>
              <a:t> </a:t>
            </a:r>
            <a:r>
              <a:rPr lang="en-US" altLang="zh-CN" sz="2000" i="1" kern="0" dirty="0">
                <a:latin typeface="Arial"/>
              </a:rPr>
              <a:t>z</a:t>
            </a:r>
            <a:r>
              <a:rPr lang="en-US" altLang="zh-CN" sz="2000" kern="0" dirty="0">
                <a:latin typeface="Arial"/>
              </a:rPr>
              <a:t>. Thus,</a:t>
            </a:r>
            <a:endParaRPr lang="en-US" altLang="zh-CN" sz="2000" i="1" kern="0" dirty="0">
              <a:latin typeface="Arial"/>
            </a:endParaRPr>
          </a:p>
          <a:p>
            <a:pPr marL="342900" lvl="0" indent="-342900" algn="ctr" fontAlgn="base">
              <a:spcBef>
                <a:spcPct val="20000"/>
              </a:spcBef>
              <a:spcAft>
                <a:spcPct val="0"/>
              </a:spcAft>
            </a:pPr>
            <a:endParaRPr lang="en-US" altLang="zh-CN" sz="2400" kern="0" dirty="0">
              <a:latin typeface="Arial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en-US" altLang="zh-CN" sz="2400" kern="0" dirty="0">
                <a:latin typeface="Arial"/>
              </a:rPr>
              <a:t>	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en-US" altLang="zh-CN" sz="2400" kern="0" dirty="0">
                <a:latin typeface="Arial"/>
              </a:rPr>
              <a:t>	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en-US" altLang="zh-CN" sz="2400" kern="0" dirty="0">
                <a:latin typeface="Arial"/>
              </a:rPr>
              <a:t>	</a:t>
            </a:r>
          </a:p>
        </p:txBody>
      </p:sp>
      <p:graphicFrame>
        <p:nvGraphicFramePr>
          <p:cNvPr id="6" name="Object 5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90982370"/>
              </p:ext>
            </p:extLst>
          </p:nvPr>
        </p:nvGraphicFramePr>
        <p:xfrm>
          <a:off x="1025389" y="4437112"/>
          <a:ext cx="3816350" cy="922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5" name="Equation" r:id="rId7" imgW="1790700" imgH="431800" progId="Equation.3">
                  <p:embed/>
                </p:oleObj>
              </mc:Choice>
              <mc:Fallback>
                <p:oleObj name="Equation" r:id="rId7" imgW="1790700" imgH="431800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5389" y="4437112"/>
                        <a:ext cx="3816350" cy="922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683568" y="391597"/>
            <a:ext cx="7560840" cy="707886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zh-CN" sz="40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Baskerville Old Face" pitchFamily="18" charset="0"/>
              </a:rPr>
              <a:t>COMPLEX PLANE</a:t>
            </a:r>
            <a:endParaRPr lang="en-US" altLang="zh-CN" sz="4000" b="1" dirty="0">
              <a:solidFill>
                <a:schemeClr val="accent3">
                  <a:lumMod val="60000"/>
                  <a:lumOff val="40000"/>
                </a:schemeClr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05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87624" y="3645024"/>
            <a:ext cx="525658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latin typeface="Times New Roman" pitchFamily="18" charset="0"/>
              </a:rPr>
              <a:t>So any complex number, x + iy, can be written in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latin typeface="Times New Roman" pitchFamily="18" charset="0"/>
              </a:rPr>
              <a:t>polar form: </a:t>
            </a:r>
          </a:p>
        </p:txBody>
      </p:sp>
      <p:sp>
        <p:nvSpPr>
          <p:cNvPr id="3" name="Rectangle 2"/>
          <p:cNvSpPr/>
          <p:nvPr/>
        </p:nvSpPr>
        <p:spPr>
          <a:xfrm>
            <a:off x="395536" y="692696"/>
            <a:ext cx="8496944" cy="1754326"/>
          </a:xfrm>
          <a:prstGeom prst="rect">
            <a:avLst/>
          </a:prstGeom>
          <a:effectLst>
            <a:glow rad="127000">
              <a:schemeClr val="accent3">
                <a:lumMod val="60000"/>
                <a:lumOff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kern="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Baskerville Old Face" pitchFamily="18" charset="0"/>
              </a:rPr>
              <a:t>Expressing Complex Number </a:t>
            </a:r>
          </a:p>
          <a:p>
            <a:pPr algn="ctr">
              <a:defRPr/>
            </a:pPr>
            <a:r>
              <a:rPr lang="en-US" sz="3600" kern="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Baskerville Old Face" pitchFamily="18" charset="0"/>
              </a:rPr>
              <a:t>in Polar Form</a:t>
            </a:r>
          </a:p>
          <a:p>
            <a:pPr lvl="0" algn="ctr">
              <a:defRPr/>
            </a:pPr>
            <a:endParaRPr lang="en-US" sz="3600" kern="0" dirty="0">
              <a:solidFill>
                <a:schemeClr val="accent3">
                  <a:lumMod val="60000"/>
                  <a:lumOff val="40000"/>
                </a:schemeClr>
              </a:solidFill>
              <a:latin typeface="Baskerville Old Face" pitchFamily="18" charset="0"/>
            </a:endParaRPr>
          </a:p>
        </p:txBody>
      </p:sp>
      <p:graphicFrame>
        <p:nvGraphicFramePr>
          <p:cNvPr id="4" name="Objec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2310259"/>
              </p:ext>
            </p:extLst>
          </p:nvPr>
        </p:nvGraphicFramePr>
        <p:xfrm>
          <a:off x="5364088" y="2492896"/>
          <a:ext cx="1981200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2" name="Equation" r:id="rId3" imgW="660113" imgH="203112" progId="Equation.3">
                  <p:embed/>
                </p:oleObj>
              </mc:Choice>
              <mc:Fallback>
                <p:oleObj name="Equation" r:id="rId3" imgW="660113" imgH="203112" progId="Equation.3">
                  <p:embed/>
                  <p:pic>
                    <p:nvPicPr>
                      <p:cNvPr id="0" name="Object 103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088" y="2492896"/>
                        <a:ext cx="1981200" cy="617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4342160"/>
              </p:ext>
            </p:extLst>
          </p:nvPr>
        </p:nvGraphicFramePr>
        <p:xfrm>
          <a:off x="1043608" y="2564904"/>
          <a:ext cx="201930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3" name="Equation" r:id="rId5" imgW="672516" imgH="177646" progId="Equation.3">
                  <p:embed/>
                </p:oleObj>
              </mc:Choice>
              <mc:Fallback>
                <p:oleObj name="Equation" r:id="rId5" imgW="672516" imgH="177646" progId="Equation.3">
                  <p:embed/>
                  <p:pic>
                    <p:nvPicPr>
                      <p:cNvPr id="0" name="Object 1031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2564904"/>
                        <a:ext cx="2019300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4596870"/>
              </p:ext>
            </p:extLst>
          </p:nvPr>
        </p:nvGraphicFramePr>
        <p:xfrm>
          <a:off x="2195736" y="5229200"/>
          <a:ext cx="4419600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4" name="Equation" r:id="rId7" imgW="1473120" imgH="203040" progId="Equation.3">
                  <p:embed/>
                </p:oleObj>
              </mc:Choice>
              <mc:Fallback>
                <p:oleObj name="Equation" r:id="rId7" imgW="1473120" imgH="203040" progId="Equation.3">
                  <p:embed/>
                  <p:pic>
                    <p:nvPicPr>
                      <p:cNvPr id="0" name="Object 1040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5229200"/>
                        <a:ext cx="4419600" cy="617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9260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446" y="-30378"/>
            <a:ext cx="9304836" cy="6858000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113583" y="1843499"/>
            <a:ext cx="108012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6944834" y="4961584"/>
            <a:ext cx="216024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86000" y="292116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5672372"/>
            <a:ext cx="10105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Real axis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272208" y="1474167"/>
            <a:ext cx="15552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Imaginary axis</a:t>
            </a:r>
          </a:p>
        </p:txBody>
      </p:sp>
    </p:spTree>
    <p:extLst>
      <p:ext uri="{BB962C8B-B14F-4D97-AF65-F5344CB8AC3E}">
        <p14:creationId xmlns:p14="http://schemas.microsoft.com/office/powerpoint/2010/main" val="98196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584" y="908720"/>
            <a:ext cx="777686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uLnTx/>
                <a:uFillTx/>
                <a:latin typeface="Baskerville Old Face" pitchFamily="18" charset="0"/>
                <a:ea typeface="+mj-ea"/>
                <a:cs typeface="+mj-cs"/>
              </a:rPr>
              <a:t>De Moivre’s Theorem</a:t>
            </a:r>
            <a:endParaRPr kumimoji="0" lang="en-US" sz="4400" b="0" i="0" u="none" strike="noStrike" kern="0" cap="none" spc="0" normalizeH="0" baseline="0" noProof="0" dirty="0" smtClean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uLnTx/>
              <a:uFillTx/>
              <a:latin typeface="Baskerville Old Face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06667" y="1844824"/>
            <a:ext cx="712879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De Moivre's Theorem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is the theorem which shows us how to take complex numbers to any power 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</a:rPr>
              <a:t>easily.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rgbClr val="000000"/>
              </a:solidFill>
              <a:latin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rgbClr val="000000"/>
              </a:solidFill>
              <a:latin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27584" y="3229196"/>
            <a:ext cx="69127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</a:rPr>
              <a:t>Let r(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</a:rPr>
              <a:t>cos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Symbol" pitchFamily="18" charset="2"/>
              </a:rPr>
              <a:t>F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</a:rPr>
              <a:t>+</a:t>
            </a:r>
            <a:r>
              <a:rPr lang="en-US" sz="2800" i="1" dirty="0" smtClean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</a:rPr>
              <a:t>sin </a:t>
            </a:r>
            <a:r>
              <a:rPr lang="en-US" sz="2800" dirty="0">
                <a:solidFill>
                  <a:srgbClr val="000000"/>
                </a:solidFill>
                <a:latin typeface="Symbol" pitchFamily="18" charset="2"/>
              </a:rPr>
              <a:t>F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) be a 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complex number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and n be any real number. Then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[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</a:rPr>
              <a:t>r(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</a:rPr>
              <a:t>cos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Symbol" pitchFamily="18" charset="2"/>
              </a:rPr>
              <a:t>F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</a:rPr>
              <a:t>+</a:t>
            </a:r>
            <a:r>
              <a:rPr lang="en-US" sz="2800" i="1" dirty="0" smtClean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</a:rPr>
              <a:t>sin </a:t>
            </a:r>
            <a:r>
              <a:rPr lang="en-US" sz="2800" dirty="0">
                <a:solidFill>
                  <a:srgbClr val="000000"/>
                </a:solidFill>
                <a:latin typeface="Symbol" pitchFamily="18" charset="2"/>
              </a:rPr>
              <a:t>F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]</a:t>
            </a:r>
            <a:r>
              <a:rPr lang="en-US" sz="2800" baseline="30000" dirty="0">
                <a:solidFill>
                  <a:srgbClr val="000000"/>
                </a:solidFill>
                <a:latin typeface="Times New Roman" pitchFamily="18" charset="0"/>
              </a:rPr>
              <a:t>n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= 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</a:rPr>
              <a:t>r</a:t>
            </a:r>
            <a:r>
              <a:rPr lang="en-US" sz="2800" baseline="30000" dirty="0" smtClean="0">
                <a:solidFill>
                  <a:srgbClr val="000000"/>
                </a:solidFill>
                <a:latin typeface="Times New Roman" pitchFamily="18" charset="0"/>
              </a:rPr>
              <a:t>n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</a:rPr>
              <a:t>(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</a:rPr>
              <a:t>cosn</a:t>
            </a:r>
            <a:r>
              <a:rPr lang="en-US" sz="2800" dirty="0" err="1" smtClean="0">
                <a:solidFill>
                  <a:srgbClr val="000000"/>
                </a:solidFill>
                <a:latin typeface="Symbol" pitchFamily="18" charset="2"/>
              </a:rPr>
              <a:t>F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</a:rPr>
              <a:t>+</a:t>
            </a:r>
            <a:r>
              <a:rPr lang="en-US" sz="2800" i="1" dirty="0" err="1" smtClean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</a:rPr>
              <a:t>sin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n</a:t>
            </a:r>
            <a:r>
              <a:rPr lang="en-US" sz="2800" dirty="0">
                <a:solidFill>
                  <a:srgbClr val="000000"/>
                </a:solidFill>
                <a:latin typeface="Symbol" pitchFamily="18" charset="2"/>
              </a:rPr>
              <a:t>F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)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5837" y="4600900"/>
            <a:ext cx="3096344" cy="224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179512" y="5384254"/>
            <a:ext cx="56886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[r(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</a:rPr>
              <a:t>cos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Symbol" pitchFamily="18" charset="2"/>
              </a:rPr>
              <a:t>F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+</a:t>
            </a:r>
            <a:r>
              <a:rPr lang="en-US" sz="2800" i="1" dirty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sin </a:t>
            </a:r>
            <a:r>
              <a:rPr lang="en-US" sz="2800" dirty="0">
                <a:solidFill>
                  <a:srgbClr val="000000"/>
                </a:solidFill>
                <a:latin typeface="Symbol" pitchFamily="18" charset="2"/>
              </a:rPr>
              <a:t>F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]</a:t>
            </a:r>
            <a:r>
              <a:rPr lang="en-US" sz="2800" baseline="30000" dirty="0">
                <a:solidFill>
                  <a:srgbClr val="000000"/>
                </a:solidFill>
                <a:latin typeface="Times New Roman" pitchFamily="18" charset="0"/>
              </a:rPr>
              <a:t>n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= r</a:t>
            </a:r>
            <a:r>
              <a:rPr lang="en-US" sz="2800" baseline="30000" dirty="0">
                <a:solidFill>
                  <a:srgbClr val="000000"/>
                </a:solidFill>
                <a:latin typeface="Times New Roman" pitchFamily="18" charset="0"/>
              </a:rPr>
              <a:t>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(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</a:rPr>
              <a:t>cosn</a:t>
            </a:r>
            <a:r>
              <a:rPr lang="en-US" sz="2800" dirty="0" err="1">
                <a:solidFill>
                  <a:srgbClr val="000000"/>
                </a:solidFill>
                <a:latin typeface="Symbol" pitchFamily="18" charset="2"/>
              </a:rPr>
              <a:t>F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</a:rPr>
              <a:t>+</a:t>
            </a:r>
            <a:r>
              <a:rPr lang="en-US" sz="2800" i="1" dirty="0" err="1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</a:rPr>
              <a:t>sin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 n</a:t>
            </a:r>
            <a:r>
              <a:rPr lang="en-US" sz="2800" dirty="0">
                <a:solidFill>
                  <a:srgbClr val="000000"/>
                </a:solidFill>
                <a:latin typeface="Symbol" pitchFamily="18" charset="2"/>
              </a:rPr>
              <a:t>F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55839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764704"/>
            <a:ext cx="784887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uLnTx/>
                <a:uFillTx/>
                <a:latin typeface="Baskerville Old Face" pitchFamily="18" charset="0"/>
                <a:cs typeface="+mj-cs"/>
              </a:rPr>
              <a:t>Euler Formula</a:t>
            </a:r>
            <a:endParaRPr kumimoji="0" lang="en-US" sz="4400" b="0" i="0" u="none" strike="noStrike" kern="0" cap="none" spc="0" normalizeH="0" baseline="0" noProof="0" dirty="0" smtClean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uLnTx/>
              <a:uFillTx/>
              <a:latin typeface="Baskerville Old Face" pitchFamily="18" charset="0"/>
            </a:endParaRPr>
          </a:p>
        </p:txBody>
      </p:sp>
      <p:graphicFrame>
        <p:nvGraphicFramePr>
          <p:cNvPr id="3" name="Objec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379883965"/>
              </p:ext>
            </p:extLst>
          </p:nvPr>
        </p:nvGraphicFramePr>
        <p:xfrm>
          <a:off x="2901950" y="2847975"/>
          <a:ext cx="3665538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1" name="Equation" r:id="rId4" imgW="1790640" imgH="431640" progId="Equation.3">
                  <p:embed/>
                </p:oleObj>
              </mc:Choice>
              <mc:Fallback>
                <p:oleObj name="Equation" r:id="rId4" imgW="1790640" imgH="431640" progId="Equation.3">
                  <p:embed/>
                  <p:pic>
                    <p:nvPicPr>
                      <p:cNvPr id="0" name="Object 1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1950" y="2847975"/>
                        <a:ext cx="3665538" cy="884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2196582"/>
              </p:ext>
            </p:extLst>
          </p:nvPr>
        </p:nvGraphicFramePr>
        <p:xfrm>
          <a:off x="1140333" y="4698482"/>
          <a:ext cx="3395663" cy="166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2" name="Equation" r:id="rId6" imgW="1422360" imgH="698400" progId="Equation.3">
                  <p:embed/>
                </p:oleObj>
              </mc:Choice>
              <mc:Fallback>
                <p:oleObj name="Equation" r:id="rId6" imgW="1422360" imgH="69840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0333" y="4698482"/>
                        <a:ext cx="3395663" cy="166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1013723" y="3793619"/>
            <a:ext cx="7488832" cy="90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en-US" altLang="zh-CN" sz="2400" kern="0" dirty="0">
                <a:latin typeface="Adobe Hebrew" pitchFamily="18" charset="-79"/>
                <a:cs typeface="Adobe Hebrew" pitchFamily="18" charset="-79"/>
              </a:rPr>
              <a:t>This leads to the complex exponential </a:t>
            </a:r>
            <a:endParaRPr lang="en-US" altLang="zh-CN" sz="2400" kern="0" dirty="0" smtClean="0">
              <a:latin typeface="Adobe Hebrew" pitchFamily="18" charset="-79"/>
              <a:cs typeface="Adobe Hebrew" pitchFamily="18" charset="-79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en-US" altLang="zh-CN" sz="2400" kern="0" dirty="0" smtClean="0">
                <a:latin typeface="Adobe Hebrew" pitchFamily="18" charset="-79"/>
                <a:cs typeface="Adobe Hebrew" pitchFamily="18" charset="-79"/>
              </a:rPr>
              <a:t>function </a:t>
            </a:r>
            <a:r>
              <a:rPr lang="en-US" altLang="zh-CN" sz="2400" kern="0" dirty="0">
                <a:latin typeface="Adobe Hebrew" pitchFamily="18" charset="-79"/>
                <a:cs typeface="Adobe Hebrew" pitchFamily="18" charset="-79"/>
              </a:rPr>
              <a:t>:</a:t>
            </a:r>
          </a:p>
        </p:txBody>
      </p:sp>
      <p:sp>
        <p:nvSpPr>
          <p:cNvPr id="6" name="Rectangle 5"/>
          <p:cNvSpPr/>
          <p:nvPr/>
        </p:nvSpPr>
        <p:spPr>
          <a:xfrm>
            <a:off x="996431" y="1844824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dobe Hebrew" pitchFamily="18" charset="-79"/>
                <a:cs typeface="Adobe Hebrew" pitchFamily="18" charset="-79"/>
              </a:rPr>
              <a:t>The polar form of a complex number can be rewritten as 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dobe Hebrew" pitchFamily="18" charset="-79"/>
              <a:cs typeface="Adobe Hebrew" pitchFamily="18" charset="-79"/>
            </a:endParaRPr>
          </a:p>
        </p:txBody>
      </p:sp>
      <p:pic>
        <p:nvPicPr>
          <p:cNvPr id="10284" name="Picture 44" descr="C:\Users\OSAMA\Desktop\17797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788797"/>
            <a:ext cx="3131840" cy="3069203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/>
            <a:lightRig rig="morning" dir="t"/>
          </a:scene3d>
          <a:sp3d extrusionH="76200">
            <a:extrusionClr>
              <a:schemeClr val="tx1"/>
            </a:extrusionClr>
          </a:sp3d>
        </p:spPr>
      </p:pic>
    </p:spTree>
    <p:extLst>
      <p:ext uri="{BB962C8B-B14F-4D97-AF65-F5344CB8AC3E}">
        <p14:creationId xmlns:p14="http://schemas.microsoft.com/office/powerpoint/2010/main" val="1431578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348880"/>
            <a:ext cx="8291264" cy="4006680"/>
          </a:xfrm>
        </p:spPr>
        <p:txBody>
          <a:bodyPr/>
          <a:lstStyle/>
          <a:p>
            <a:pPr marL="68580" indent="0" algn="ctr">
              <a:buNone/>
            </a:pPr>
            <a:r>
              <a:rPr lang="en-US" dirty="0" smtClean="0">
                <a:latin typeface="Algerian" pitchFamily="82" charset="0"/>
              </a:rPr>
              <a:t>PRESENTATION BY</a:t>
            </a:r>
          </a:p>
          <a:p>
            <a:pPr marL="68580" indent="0" algn="ctr">
              <a:buNone/>
            </a:pP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lgerian" pitchFamily="82" charset="0"/>
              </a:rPr>
              <a:t>OSAMA TAHIR </a:t>
            </a:r>
          </a:p>
          <a:p>
            <a:pPr marL="68580" indent="0" algn="ctr">
              <a:buNone/>
            </a:pP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lgerian" pitchFamily="82" charset="0"/>
              </a:rPr>
              <a:t>09-EE-88</a:t>
            </a:r>
            <a:endParaRPr lang="en-US" dirty="0">
              <a:solidFill>
                <a:schemeClr val="accent3">
                  <a:lumMod val="60000"/>
                  <a:lumOff val="40000"/>
                </a:schemeClr>
              </a:solidFill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257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468313" y="981075"/>
            <a:ext cx="3890809" cy="9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dobe Hebrew" pitchFamily="18" charset="-79"/>
                <a:cs typeface="Adobe Hebrew" pitchFamily="18" charset="-79"/>
              </a:rPr>
              <a:t>A complex number,  </a:t>
            </a:r>
            <a:r>
              <a:rPr kumimoji="0" lang="en-US" altLang="zh-CN" sz="2400" b="0" i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dobe Hebrew" pitchFamily="18" charset="-79"/>
                <a:cs typeface="Adobe Hebrew" pitchFamily="18" charset="-79"/>
              </a:rPr>
              <a:t>z</a:t>
            </a: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dobe Hebrew" pitchFamily="18" charset="-79"/>
                <a:cs typeface="Adobe Hebrew" pitchFamily="18" charset="-79"/>
              </a:rPr>
              <a:t> = 1 - </a:t>
            </a:r>
            <a:r>
              <a:rPr kumimoji="0" lang="en-US" altLang="zh-CN" sz="2400" b="0" i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dobe Hebrew" pitchFamily="18" charset="-79"/>
                <a:cs typeface="Adobe Hebrew" pitchFamily="18" charset="-79"/>
              </a:rPr>
              <a:t>j</a:t>
            </a: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dobe Hebrew" pitchFamily="18" charset="-79"/>
                <a:cs typeface="Adobe Hebrew" pitchFamily="18" charset="-79"/>
              </a:rPr>
              <a:t>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dobe Hebrew" pitchFamily="18" charset="-79"/>
                <a:cs typeface="Adobe Hebrew" pitchFamily="18" charset="-79"/>
              </a:rPr>
              <a:t> has a magnitude </a:t>
            </a:r>
          </a:p>
        </p:txBody>
      </p:sp>
      <p:graphicFrame>
        <p:nvGraphicFramePr>
          <p:cNvPr id="5" name="Object 6"/>
          <p:cNvGraphicFramePr>
            <a:graphicFrameLocks noChangeAspect="1"/>
          </p:cNvGraphicFramePr>
          <p:nvPr/>
        </p:nvGraphicFramePr>
        <p:xfrm>
          <a:off x="3708400" y="1582738"/>
          <a:ext cx="2663825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86" name="Equation" r:id="rId3" imgW="1269720" imgH="279360" progId="Equation.3">
                  <p:embed/>
                </p:oleObj>
              </mc:Choice>
              <mc:Fallback>
                <p:oleObj name="Equation" r:id="rId3" imgW="126972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1582738"/>
                        <a:ext cx="2663825" cy="585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95288" y="260350"/>
            <a:ext cx="309721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uLnTx/>
                <a:uFillTx/>
                <a:latin typeface="Baskerville Old Face" pitchFamily="18" charset="0"/>
              </a:rPr>
              <a:t>Example </a:t>
            </a:r>
          </a:p>
        </p:txBody>
      </p:sp>
      <p:graphicFrame>
        <p:nvGraphicFramePr>
          <p:cNvPr id="7" name="Object 8"/>
          <p:cNvGraphicFramePr>
            <a:graphicFrameLocks noChangeAspect="1"/>
          </p:cNvGraphicFramePr>
          <p:nvPr/>
        </p:nvGraphicFramePr>
        <p:xfrm>
          <a:off x="3025775" y="2312988"/>
          <a:ext cx="518001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87" name="Equation" r:id="rId5" imgW="2590560" imgH="431640" progId="Equation.3">
                  <p:embed/>
                </p:oleObj>
              </mc:Choice>
              <mc:Fallback>
                <p:oleObj name="Equation" r:id="rId5" imgW="25905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5775" y="2312988"/>
                        <a:ext cx="5180013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611188" y="2493963"/>
            <a:ext cx="2447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dobe Hebrew" pitchFamily="18" charset="-79"/>
                <a:cs typeface="Adobe Hebrew" pitchFamily="18" charset="-79"/>
              </a:rPr>
              <a:t>and argument :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468313" y="3381375"/>
            <a:ext cx="49672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dobe Hebrew" pitchFamily="18" charset="-79"/>
                <a:cs typeface="Adobe Hebrew" pitchFamily="18" charset="-79"/>
              </a:rPr>
              <a:t>Hence its principal argument is :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6877050" y="3357563"/>
            <a:ext cx="792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rad</a:t>
            </a: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684213" y="4292600"/>
            <a:ext cx="77041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611188" y="4149725"/>
            <a:ext cx="3240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dobe Hebrew" pitchFamily="18" charset="-79"/>
                <a:cs typeface="Adobe Hebrew" pitchFamily="18" charset="-79"/>
              </a:rPr>
              <a:t>Hence in polar form :</a:t>
            </a:r>
          </a:p>
        </p:txBody>
      </p:sp>
      <p:graphicFrame>
        <p:nvGraphicFramePr>
          <p:cNvPr id="14" name="Object 17"/>
          <p:cNvGraphicFramePr>
            <a:graphicFrameLocks noChangeAspect="1"/>
          </p:cNvGraphicFramePr>
          <p:nvPr/>
        </p:nvGraphicFramePr>
        <p:xfrm>
          <a:off x="5111750" y="3176588"/>
          <a:ext cx="1692275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88" name="Equation" r:id="rId7" imgW="761760" imgH="393480" progId="Equation.3">
                  <p:embed/>
                </p:oleObj>
              </mc:Choice>
              <mc:Fallback>
                <p:oleObj name="Equation" r:id="rId7" imgW="7617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0" y="3176588"/>
                        <a:ext cx="1692275" cy="87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8"/>
          <p:cNvGraphicFramePr>
            <a:graphicFrameLocks noChangeAspect="1"/>
          </p:cNvGraphicFramePr>
          <p:nvPr/>
        </p:nvGraphicFramePr>
        <p:xfrm>
          <a:off x="2058988" y="4576763"/>
          <a:ext cx="5170487" cy="1100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89" name="Equation" r:id="rId9" imgW="2145960" imgH="457200" progId="Equation.3">
                  <p:embed/>
                </p:oleObj>
              </mc:Choice>
              <mc:Fallback>
                <p:oleObj name="Equation" r:id="rId9" imgW="21459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8988" y="4576763"/>
                        <a:ext cx="5170487" cy="1100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0858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6724" y="327398"/>
            <a:ext cx="8075240" cy="9144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Baskerville Old Face" pitchFamily="18" charset="0"/>
              </a:rPr>
              <a:t>APPLICATIONS </a:t>
            </a:r>
            <a:b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Baskerville Old Face" pitchFamily="18" charset="0"/>
              </a:rPr>
            </a:br>
            <a:endParaRPr lang="en-US" dirty="0">
              <a:solidFill>
                <a:schemeClr val="accent3">
                  <a:lumMod val="60000"/>
                  <a:lumOff val="40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51470" y="1661899"/>
            <a:ext cx="723289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endParaRPr lang="en-US" sz="2400" b="1" dirty="0" smtClean="0">
              <a:latin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GB" sz="2400" dirty="0" smtClean="0"/>
              <a:t>Complex numbers has </a:t>
            </a:r>
            <a:r>
              <a:rPr lang="en-GB" sz="2400" dirty="0"/>
              <a:t>a wide range of </a:t>
            </a:r>
            <a:endParaRPr lang="en-GB" sz="2400" dirty="0" smtClean="0"/>
          </a:p>
          <a:p>
            <a:r>
              <a:rPr lang="en-GB" sz="2400" dirty="0" smtClean="0"/>
              <a:t>      applications </a:t>
            </a:r>
            <a:r>
              <a:rPr lang="en-GB" sz="2400" dirty="0"/>
              <a:t>in Science, Engineering, </a:t>
            </a:r>
            <a:endParaRPr lang="en-GB" sz="2400" dirty="0" smtClean="0"/>
          </a:p>
          <a:p>
            <a:r>
              <a:rPr lang="en-GB" sz="2400" dirty="0"/>
              <a:t> </a:t>
            </a:r>
            <a:r>
              <a:rPr lang="en-GB" sz="2400" dirty="0" smtClean="0"/>
              <a:t>     Statistics </a:t>
            </a:r>
            <a:r>
              <a:rPr lang="en-GB" sz="2400" dirty="0"/>
              <a:t>etc</a:t>
            </a:r>
            <a:r>
              <a:rPr lang="en-GB" sz="2400" dirty="0" smtClean="0"/>
              <a:t>.</a:t>
            </a:r>
          </a:p>
          <a:p>
            <a:r>
              <a:rPr lang="en-GB" sz="2400" dirty="0" smtClean="0"/>
              <a:t> </a:t>
            </a:r>
            <a:r>
              <a:rPr lang="en-US" sz="2400" b="1" dirty="0" smtClean="0">
                <a:latin typeface="Times New Roman" pitchFamily="18" charset="0"/>
              </a:rPr>
              <a:t>Applied </a:t>
            </a:r>
            <a:r>
              <a:rPr lang="en-US" sz="2400" b="1" dirty="0">
                <a:latin typeface="Times New Roman" pitchFamily="18" charset="0"/>
              </a:rPr>
              <a:t>mathematics</a:t>
            </a:r>
            <a:r>
              <a:rPr lang="en-US" sz="2000" dirty="0"/>
              <a:t> </a:t>
            </a:r>
          </a:p>
          <a:p>
            <a:r>
              <a:rPr lang="en-US" dirty="0" smtClean="0"/>
              <a:t>           </a:t>
            </a:r>
            <a:r>
              <a:rPr lang="en-US" dirty="0">
                <a:latin typeface="Times New Roman" pitchFamily="18" charset="0"/>
              </a:rPr>
              <a:t>Solving diff </a:t>
            </a:r>
            <a:r>
              <a:rPr lang="en-US" dirty="0" err="1">
                <a:latin typeface="Times New Roman" pitchFamily="18" charset="0"/>
              </a:rPr>
              <a:t>eqs</a:t>
            </a:r>
            <a:r>
              <a:rPr lang="en-US" dirty="0">
                <a:latin typeface="Times New Roman" pitchFamily="18" charset="0"/>
              </a:rPr>
              <a:t>  with function of</a:t>
            </a:r>
            <a:r>
              <a:rPr lang="en-US" dirty="0"/>
              <a:t>  </a:t>
            </a:r>
            <a:r>
              <a:rPr lang="en-US" dirty="0">
                <a:latin typeface="Times New Roman" pitchFamily="18" charset="0"/>
              </a:rPr>
              <a:t>complex roots  </a:t>
            </a:r>
            <a:endParaRPr lang="en-US" dirty="0" smtClean="0">
              <a:latin typeface="Times New Roman" pitchFamily="18" charset="0"/>
            </a:endParaRPr>
          </a:p>
          <a:p>
            <a:endParaRPr lang="en-US" dirty="0">
              <a:latin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n-US" altLang="zh-CN" sz="2400" b="1" dirty="0">
                <a:latin typeface="Times New Roman" pitchFamily="18" charset="0"/>
                <a:ea typeface="宋体" pitchFamily="2" charset="-122"/>
              </a:rPr>
              <a:t>Cauchy's integral </a:t>
            </a:r>
            <a:r>
              <a:rPr lang="en-US" altLang="zh-CN" sz="2400" b="1" dirty="0" smtClean="0">
                <a:latin typeface="Times New Roman" pitchFamily="18" charset="0"/>
                <a:ea typeface="宋体" pitchFamily="2" charset="-122"/>
              </a:rPr>
              <a:t>formula</a:t>
            </a:r>
          </a:p>
          <a:p>
            <a:pPr marL="285750" indent="-285750">
              <a:buFont typeface="Wingdings" pitchFamily="2" charset="2"/>
              <a:buChar char="Ø"/>
            </a:pPr>
            <a:endParaRPr lang="en-US" altLang="zh-CN" sz="2400" b="1" dirty="0">
              <a:latin typeface="Times New Roman" pitchFamily="18" charset="0"/>
              <a:ea typeface="宋体" pitchFamily="2" charset="-122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n-US" altLang="zh-CN" sz="2400" b="1" dirty="0">
                <a:latin typeface="Times New Roman" pitchFamily="18" charset="0"/>
                <a:ea typeface="宋体" pitchFamily="2" charset="-122"/>
              </a:rPr>
              <a:t>Calculus of </a:t>
            </a:r>
            <a:r>
              <a:rPr lang="en-US" altLang="zh-CN" sz="2400" b="1" dirty="0" smtClean="0">
                <a:latin typeface="Times New Roman" pitchFamily="18" charset="0"/>
                <a:ea typeface="宋体" pitchFamily="2" charset="-122"/>
              </a:rPr>
              <a:t>residues</a:t>
            </a:r>
          </a:p>
          <a:p>
            <a:pPr marL="285750" indent="-285750">
              <a:buFont typeface="Wingdings" pitchFamily="2" charset="2"/>
              <a:buChar char="Ø"/>
            </a:pPr>
            <a:endParaRPr lang="en-US" altLang="zh-CN" sz="2400" b="1" dirty="0" smtClean="0">
              <a:latin typeface="Times New Roman" pitchFamily="18" charset="0"/>
              <a:ea typeface="宋体" pitchFamily="2" charset="-122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b="1" dirty="0" smtClean="0">
                <a:latin typeface="Times New Roman" pitchFamily="18" charset="0"/>
                <a:ea typeface="宋体" pitchFamily="2" charset="-122"/>
              </a:rPr>
              <a:t>In Electric circuits</a:t>
            </a:r>
          </a:p>
          <a:p>
            <a:r>
              <a:rPr lang="en-US" sz="2400" b="1" dirty="0">
                <a:latin typeface="Times New Roman" pitchFamily="18" charset="0"/>
                <a:ea typeface="宋体" pitchFamily="2" charset="-122"/>
              </a:rPr>
              <a:t> </a:t>
            </a:r>
            <a:r>
              <a:rPr lang="en-US" sz="2400" b="1" dirty="0" smtClean="0">
                <a:latin typeface="Times New Roman" pitchFamily="18" charset="0"/>
                <a:ea typeface="宋体" pitchFamily="2" charset="-122"/>
              </a:rPr>
              <a:t>     </a:t>
            </a:r>
            <a:r>
              <a:rPr lang="en-US" sz="2000" b="1" dirty="0" smtClean="0">
                <a:latin typeface="Times New Roman" pitchFamily="18" charset="0"/>
                <a:ea typeface="宋体" pitchFamily="2" charset="-122"/>
              </a:rPr>
              <a:t>to solve electric circuits</a:t>
            </a:r>
            <a:endParaRPr lang="en-US" sz="2000" dirty="0"/>
          </a:p>
        </p:txBody>
      </p:sp>
      <p:pic>
        <p:nvPicPr>
          <p:cNvPr id="21506" name="Picture 2" descr="http://static.howstuffworks.com/gif/satellite-radi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7777" y="308009"/>
            <a:ext cx="2166223" cy="2707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16173" y="4433878"/>
            <a:ext cx="112395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93414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584" y="2348880"/>
            <a:ext cx="70567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en-US" sz="2400" dirty="0" smtClean="0">
              <a:latin typeface="Adobe Hebrew" pitchFamily="18" charset="-79"/>
              <a:cs typeface="Adobe Hebrew" pitchFamily="18" charset="-79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2400" dirty="0" smtClean="0">
                <a:latin typeface="Adobe Hebrew" pitchFamily="18" charset="-79"/>
                <a:cs typeface="Adobe Hebrew" pitchFamily="18" charset="-79"/>
              </a:rPr>
              <a:t>Examples </a:t>
            </a:r>
            <a:r>
              <a:rPr lang="en-US" sz="2400" dirty="0">
                <a:latin typeface="Adobe Hebrew" pitchFamily="18" charset="-79"/>
                <a:cs typeface="Adobe Hebrew" pitchFamily="18" charset="-79"/>
              </a:rPr>
              <a:t>of the application of complex numbers</a:t>
            </a:r>
            <a:r>
              <a:rPr lang="en-US" sz="2400" dirty="0" smtClean="0">
                <a:latin typeface="Adobe Hebrew" pitchFamily="18" charset="-79"/>
                <a:cs typeface="Adobe Hebrew" pitchFamily="18" charset="-79"/>
              </a:rPr>
              <a:t>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latin typeface="Adobe Hebrew" pitchFamily="18" charset="-79"/>
                <a:cs typeface="Adobe Hebrew" pitchFamily="18" charset="-79"/>
              </a:rPr>
              <a:t> </a:t>
            </a:r>
            <a:r>
              <a:rPr lang="en-US" sz="2400" dirty="0">
                <a:latin typeface="Adobe Hebrew" pitchFamily="18" charset="-79"/>
                <a:cs typeface="Adobe Hebrew" pitchFamily="18" charset="-79"/>
              </a:rPr>
              <a:t> 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arenR"/>
            </a:pPr>
            <a:r>
              <a:rPr lang="en-US" sz="2400" dirty="0" smtClean="0">
                <a:latin typeface="Adobe Hebrew" pitchFamily="18" charset="-79"/>
                <a:cs typeface="Adobe Hebrew" pitchFamily="18" charset="-79"/>
              </a:rPr>
              <a:t> Electric </a:t>
            </a:r>
            <a:r>
              <a:rPr lang="en-US" sz="2400" dirty="0">
                <a:latin typeface="Adobe Hebrew" pitchFamily="18" charset="-79"/>
                <a:cs typeface="Adobe Hebrew" pitchFamily="18" charset="-79"/>
              </a:rPr>
              <a:t>field and magnetic field</a:t>
            </a:r>
            <a:r>
              <a:rPr lang="en-US" sz="2400" dirty="0" smtClean="0">
                <a:latin typeface="Adobe Hebrew" pitchFamily="18" charset="-79"/>
                <a:cs typeface="Adobe Hebrew" pitchFamily="18" charset="-79"/>
              </a:rPr>
              <a:t>.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arenR"/>
            </a:pPr>
            <a:r>
              <a:rPr lang="en-US" sz="2400" dirty="0" smtClean="0">
                <a:latin typeface="Adobe Hebrew" pitchFamily="18" charset="-79"/>
                <a:cs typeface="Adobe Hebrew" pitchFamily="18" charset="-79"/>
              </a:rPr>
              <a:t>Application in ohms law.</a:t>
            </a:r>
            <a:endParaRPr lang="en-US" sz="2400" dirty="0">
              <a:latin typeface="Adobe Hebrew" pitchFamily="18" charset="-79"/>
              <a:cs typeface="Adobe Hebrew" pitchFamily="18" charset="-79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arenR"/>
            </a:pPr>
            <a:endParaRPr lang="en-US" sz="2400" dirty="0" smtClean="0">
              <a:latin typeface="Adobe Hebrew" pitchFamily="18" charset="-79"/>
              <a:cs typeface="Adobe Hebrew" pitchFamily="18" charset="-79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arenR"/>
            </a:pPr>
            <a:r>
              <a:rPr lang="en-US" sz="2400" dirty="0" smtClean="0">
                <a:latin typeface="Adobe Hebrew" pitchFamily="18" charset="-79"/>
                <a:cs typeface="Adobe Hebrew" pitchFamily="18" charset="-79"/>
              </a:rPr>
              <a:t>In </a:t>
            </a:r>
            <a:r>
              <a:rPr lang="en-US" sz="2400" dirty="0">
                <a:latin typeface="Adobe Hebrew" pitchFamily="18" charset="-79"/>
                <a:cs typeface="Adobe Hebrew" pitchFamily="18" charset="-79"/>
              </a:rPr>
              <a:t>the root locus method, it is especially important whether </a:t>
            </a:r>
            <a:r>
              <a:rPr lang="en-US" sz="2400" dirty="0" smtClean="0">
                <a:latin typeface="Adobe Hebrew" pitchFamily="18" charset="-79"/>
                <a:cs typeface="Adobe Hebrew" pitchFamily="18" charset="-79"/>
              </a:rPr>
              <a:t>the</a:t>
            </a:r>
            <a:r>
              <a:rPr lang="en-US" sz="2400" dirty="0">
                <a:solidFill>
                  <a:schemeClr val="accent3">
                    <a:lumMod val="60000"/>
                    <a:lumOff val="40000"/>
                  </a:schemeClr>
                </a:solidFill>
                <a:latin typeface="Adobe Hebrew" pitchFamily="18" charset="-79"/>
                <a:cs typeface="Adobe Hebrew" pitchFamily="18" charset="-79"/>
              </a:rPr>
              <a:t> </a:t>
            </a:r>
            <a:r>
              <a:rPr lang="en-US" sz="24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dobe Hebrew" pitchFamily="18" charset="-79"/>
                <a:cs typeface="Adobe Hebrew" pitchFamily="18" charset="-79"/>
              </a:rPr>
              <a:t>poles</a:t>
            </a:r>
            <a:r>
              <a:rPr lang="en-US" sz="2400" dirty="0" smtClean="0">
                <a:latin typeface="Adobe Hebrew" pitchFamily="18" charset="-79"/>
                <a:cs typeface="Adobe Hebrew" pitchFamily="18" charset="-79"/>
              </a:rPr>
              <a:t> and </a:t>
            </a:r>
            <a:r>
              <a:rPr lang="en-US" sz="24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dobe Hebrew" pitchFamily="18" charset="-79"/>
                <a:cs typeface="Adobe Hebrew" pitchFamily="18" charset="-79"/>
              </a:rPr>
              <a:t>zeros</a:t>
            </a:r>
            <a:r>
              <a:rPr lang="en-US" sz="2400" dirty="0" smtClean="0">
                <a:latin typeface="Adobe Hebrew" pitchFamily="18" charset="-79"/>
                <a:cs typeface="Adobe Hebrew" pitchFamily="18" charset="-79"/>
              </a:rPr>
              <a:t> are </a:t>
            </a:r>
            <a:r>
              <a:rPr lang="en-US" sz="2400" dirty="0">
                <a:latin typeface="Adobe Hebrew" pitchFamily="18" charset="-79"/>
                <a:cs typeface="Adobe Hebrew" pitchFamily="18" charset="-79"/>
              </a:rPr>
              <a:t>in the left or right half planes</a:t>
            </a:r>
            <a:r>
              <a:rPr lang="en-US" sz="2400" dirty="0" smtClean="0">
                <a:latin typeface="Adobe Hebrew" pitchFamily="18" charset="-79"/>
                <a:cs typeface="Adobe Hebrew" pitchFamily="18" charset="-79"/>
              </a:rPr>
              <a:t>  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arenR"/>
            </a:pPr>
            <a:r>
              <a:rPr lang="en-US" sz="2400" dirty="0"/>
              <a:t>A complex number could be used to represent the position of an object in a two dimensional plane, </a:t>
            </a:r>
            <a:endParaRPr lang="en-US" sz="2400" dirty="0" smtClean="0"/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arenR"/>
            </a:pPr>
            <a:endParaRPr lang="en-US" sz="2400" dirty="0">
              <a:latin typeface="Adobe Hebrew" pitchFamily="18" charset="-79"/>
              <a:cs typeface="Adobe Hebrew" pitchFamily="18" charset="-79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1372" y="788676"/>
            <a:ext cx="75608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uLnTx/>
                <a:uFillTx/>
                <a:latin typeface="Baskerville Old Face" pitchFamily="18" charset="0"/>
              </a:rPr>
              <a:t>How complex numbers can be applied to “The Real World”???</a:t>
            </a:r>
          </a:p>
        </p:txBody>
      </p:sp>
      <p:pic>
        <p:nvPicPr>
          <p:cNvPr id="5" name="Picture 13" descr="http://www.unc.edu/world/College_Updates_2009/world-glob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177703"/>
            <a:ext cx="1979712" cy="166239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2331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REFERENCES..</a:t>
            </a:r>
            <a:endParaRPr lang="en-US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524328" y="5234262"/>
            <a:ext cx="1263774" cy="1429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528" y="5115128"/>
            <a:ext cx="1766570" cy="1483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58" name="Picture 2" descr="http://www.ebooksdownloadfree.com/ups/107/2132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693189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2" name="Picture 6" descr="http://images.amazon.com/images/P/0471728977.01._SX240_SCLZZZZZZZ_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91443"/>
            <a:ext cx="2286000" cy="286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629816" y="1838176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en-GB" sz="2800" dirty="0" smtClean="0"/>
              <a:t>Wikipedia.com </a:t>
            </a:r>
            <a:endParaRPr lang="en-GB" sz="2800" dirty="0"/>
          </a:p>
          <a:p>
            <a:pPr marL="457200" indent="-457200">
              <a:buFont typeface="Wingdings" pitchFamily="2" charset="2"/>
              <a:buChar char="Ø"/>
            </a:pPr>
            <a:r>
              <a:rPr lang="en-GB" sz="2800" dirty="0" smtClean="0"/>
              <a:t>Howstuffworks.com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GB" sz="2800" dirty="0" smtClean="0"/>
              <a:t>Advanced Engineering Mathematics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GB" sz="2800" dirty="0" smtClean="0"/>
              <a:t>Complex Analysis</a:t>
            </a:r>
            <a:endParaRPr lang="en-GB" sz="2800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649757"/>
            <a:ext cx="1948432" cy="194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0498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Question%20mark%20funny%20fa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0"/>
            <a:ext cx="5867400" cy="4632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WordArt 10"/>
          <p:cNvSpPr>
            <a:spLocks noChangeArrowheads="1" noChangeShapeType="1" noTextEdit="1"/>
          </p:cNvSpPr>
          <p:nvPr/>
        </p:nvSpPr>
        <p:spPr bwMode="auto">
          <a:xfrm rot="21000947">
            <a:off x="342900" y="4140377"/>
            <a:ext cx="5867400" cy="1754188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37863"/>
              </a:avLst>
            </a:prstTxWarp>
          </a:bodyPr>
          <a:lstStyle/>
          <a:p>
            <a:pPr algn="ctr"/>
            <a:r>
              <a:rPr lang="en-US" sz="3600" i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CCFF"/>
                </a:solid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Comic Sans MS"/>
              </a:rPr>
              <a:t>ANY QUESTIONS.....????</a:t>
            </a:r>
          </a:p>
        </p:txBody>
      </p:sp>
    </p:spTree>
    <p:extLst>
      <p:ext uri="{BB962C8B-B14F-4D97-AF65-F5344CB8AC3E}">
        <p14:creationId xmlns:p14="http://schemas.microsoft.com/office/powerpoint/2010/main" val="150991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1340768"/>
            <a:ext cx="7772400" cy="914400"/>
          </a:xfrm>
        </p:spPr>
        <p:txBody>
          <a:bodyPr/>
          <a:lstStyle/>
          <a:p>
            <a:pPr algn="ctr"/>
            <a:r>
              <a:rPr lang="en-US" sz="9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lgerian" pitchFamily="82" charset="0"/>
              </a:rPr>
              <a:t>THANK YOU</a:t>
            </a:r>
            <a:endParaRPr lang="en-US" sz="9600" dirty="0">
              <a:solidFill>
                <a:schemeClr val="accent1">
                  <a:lumMod val="60000"/>
                  <a:lumOff val="40000"/>
                </a:schemeClr>
              </a:solidFill>
              <a:latin typeface="Algerian" pitchFamily="8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7584" y="2924944"/>
            <a:ext cx="75608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b="1" dirty="0">
                <a:solidFill>
                  <a:srgbClr val="FEB80A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/>
              </a:rPr>
              <a:t>FOR YOUR </a:t>
            </a:r>
            <a:r>
              <a:rPr lang="en-US" sz="3200" b="1" dirty="0" smtClean="0">
                <a:solidFill>
                  <a:srgbClr val="FEB80A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/>
              </a:rPr>
              <a:t>ATTENTION..!</a:t>
            </a:r>
            <a:endParaRPr lang="ru-RU" sz="3200" b="1" dirty="0">
              <a:solidFill>
                <a:srgbClr val="FEB80A">
                  <a:lumMod val="60000"/>
                  <a:lumOff val="40000"/>
                </a:srgb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4038358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11560" y="1772816"/>
            <a:ext cx="7916416" cy="2585323"/>
          </a:xfrm>
          <a:prstGeom prst="rect">
            <a:avLst/>
          </a:prstGeom>
          <a:noFill/>
          <a:ln cmpd="dbl">
            <a:noFill/>
          </a:ln>
          <a:effectLst>
            <a:glow rad="101600">
              <a:schemeClr val="accent1">
                <a:lumMod val="60000"/>
                <a:lumOff val="40000"/>
                <a:alpha val="40000"/>
              </a:schemeClr>
            </a:glow>
            <a:reflection blurRad="6350" stA="50000" endA="275" endPos="40000" dist="101600" dir="5400000" sy="-100000" algn="bl" rotWithShape="0"/>
          </a:effectLst>
          <a:scene3d>
            <a:camera prst="orthographicFront"/>
            <a:lightRig rig="chilly" dir="t"/>
          </a:scene3d>
          <a:sp3d>
            <a:bevelB/>
          </a:sp3d>
        </p:spPr>
        <p:txBody>
          <a:bodyPr vert="horz" lIns="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lgerian" pitchFamily="82" charset="0"/>
              </a:rPr>
              <a:t>COMPLEX NUMBERS </a:t>
            </a:r>
            <a:br>
              <a:rPr lang="en-US" sz="6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lgerian" pitchFamily="82" charset="0"/>
              </a:rPr>
            </a:br>
            <a:r>
              <a:rPr lang="en-US" sz="6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lgerian" pitchFamily="82" charset="0"/>
              </a:rPr>
              <a:t>&amp;</a:t>
            </a:r>
            <a:br>
              <a:rPr lang="en-US" sz="6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lgerian" pitchFamily="82" charset="0"/>
              </a:rPr>
            </a:br>
            <a:r>
              <a:rPr lang="en-US" sz="6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lgerian" pitchFamily="82" charset="0"/>
              </a:rPr>
              <a:t>COMPLEX PLANE</a:t>
            </a:r>
            <a:endParaRPr lang="en-US" sz="6000" dirty="0">
              <a:solidFill>
                <a:schemeClr val="accent3">
                  <a:lumMod val="60000"/>
                  <a:lumOff val="40000"/>
                </a:schemeClr>
              </a:solidFill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399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1640" y="1772816"/>
            <a:ext cx="6408712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Adobe Hebrew" pitchFamily="18" charset="-79"/>
                <a:cs typeface="Adobe Hebrew" pitchFamily="18" charset="-79"/>
              </a:rPr>
              <a:t>A complex number is a number consisting of a Real and Imaginary part.</a:t>
            </a:r>
          </a:p>
          <a:p>
            <a:r>
              <a:rPr lang="en-US" sz="2800" dirty="0" smtClean="0">
                <a:latin typeface="Adobe Hebrew" pitchFamily="18" charset="-79"/>
                <a:cs typeface="Adobe Hebrew" pitchFamily="18" charset="-79"/>
              </a:rPr>
              <a:t> </a:t>
            </a:r>
            <a:endParaRPr lang="en-US" sz="2800" dirty="0">
              <a:latin typeface="Adobe Hebrew" pitchFamily="18" charset="-79"/>
              <a:cs typeface="Adobe Hebrew" pitchFamily="18" charset="-79"/>
            </a:endParaRPr>
          </a:p>
          <a:p>
            <a:r>
              <a:rPr lang="en-US" sz="2800" dirty="0" smtClean="0">
                <a:latin typeface="Adobe Hebrew" pitchFamily="18" charset="-79"/>
                <a:cs typeface="Adobe Hebrew" pitchFamily="18" charset="-79"/>
              </a:rPr>
              <a:t>It can be written in the form</a:t>
            </a:r>
          </a:p>
          <a:p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1196" y="404664"/>
            <a:ext cx="8229600" cy="1143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COMPLEX  NUMBERS</a:t>
            </a:r>
            <a:endParaRPr lang="en-US" b="1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1375017"/>
              </p:ext>
            </p:extLst>
          </p:nvPr>
        </p:nvGraphicFramePr>
        <p:xfrm>
          <a:off x="3419872" y="5376192"/>
          <a:ext cx="1449388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Equation" r:id="rId3" imgW="545626" imgH="215713" progId="Equation.3">
                  <p:embed/>
                </p:oleObj>
              </mc:Choice>
              <mc:Fallback>
                <p:oleObj name="Equation" r:id="rId3" imgW="545626" imgH="215713" progId="Equation.3">
                  <p:embed/>
                  <p:pic>
                    <p:nvPicPr>
                      <p:cNvPr id="0" name="Object 10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5376192"/>
                        <a:ext cx="1449388" cy="573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645025"/>
            <a:ext cx="3816424" cy="1656256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</p:spTree>
    <p:extLst>
      <p:ext uri="{BB962C8B-B14F-4D97-AF65-F5344CB8AC3E}">
        <p14:creationId xmlns:p14="http://schemas.microsoft.com/office/powerpoint/2010/main" val="1508341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Baskerville Old Face" pitchFamily="18" charset="0"/>
              </a:rPr>
              <a:t>COMPLEX   NUMBERS</a:t>
            </a:r>
            <a:endParaRPr lang="en-US" b="1" dirty="0">
              <a:solidFill>
                <a:schemeClr val="accent3">
                  <a:lumMod val="60000"/>
                  <a:lumOff val="40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28800"/>
            <a:ext cx="7772400" cy="4726760"/>
          </a:xfrm>
        </p:spPr>
        <p:txBody>
          <a:bodyPr>
            <a:normAutofit/>
          </a:bodyPr>
          <a:lstStyle/>
          <a:p>
            <a:pPr marL="457200" lvl="0" indent="-457200" fontAlgn="base">
              <a:lnSpc>
                <a:spcPct val="90000"/>
              </a:lnSpc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Ø"/>
            </a:pPr>
            <a:r>
              <a:rPr lang="en-US" sz="2800" dirty="0" smtClean="0">
                <a:latin typeface="Adobe Hebrew" pitchFamily="18" charset="-79"/>
                <a:cs typeface="Adobe Hebrew" pitchFamily="18" charset="-79"/>
              </a:rPr>
              <a:t>Why complex numbers are introduced???</a:t>
            </a: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00"/>
              </a:buClr>
              <a:buSzPct val="75000"/>
              <a:buNone/>
            </a:pPr>
            <a:r>
              <a:rPr lang="en-US" sz="2800" dirty="0" smtClean="0">
                <a:latin typeface="Adobe Hebrew" pitchFamily="18" charset="-79"/>
                <a:cs typeface="Adobe Hebrew" pitchFamily="18" charset="-79"/>
              </a:rPr>
              <a:t> Equations </a:t>
            </a:r>
            <a:r>
              <a:rPr lang="en-US" sz="2800" dirty="0">
                <a:latin typeface="Adobe Hebrew" pitchFamily="18" charset="-79"/>
                <a:cs typeface="Adobe Hebrew" pitchFamily="18" charset="-79"/>
              </a:rPr>
              <a:t>like </a:t>
            </a:r>
            <a:r>
              <a:rPr lang="en-US" sz="2800" i="1" dirty="0">
                <a:latin typeface="Adobe Hebrew" pitchFamily="18" charset="-79"/>
                <a:cs typeface="Adobe Hebrew" pitchFamily="18" charset="-79"/>
              </a:rPr>
              <a:t>x</a:t>
            </a:r>
            <a:r>
              <a:rPr lang="en-US" sz="2800" dirty="0">
                <a:latin typeface="Adobe Hebrew" pitchFamily="18" charset="-79"/>
                <a:cs typeface="Adobe Hebrew" pitchFamily="18" charset="-79"/>
              </a:rPr>
              <a:t>2=-1 do not have </a:t>
            </a:r>
            <a:r>
              <a:rPr lang="en-US" sz="2800" dirty="0" smtClean="0">
                <a:latin typeface="Adobe Hebrew" pitchFamily="18" charset="-79"/>
                <a:cs typeface="Adobe Hebrew" pitchFamily="18" charset="-79"/>
              </a:rPr>
              <a:t>a solution </a:t>
            </a:r>
            <a:r>
              <a:rPr lang="en-US" sz="2800" dirty="0">
                <a:latin typeface="Adobe Hebrew" pitchFamily="18" charset="-79"/>
                <a:cs typeface="Adobe Hebrew" pitchFamily="18" charset="-79"/>
              </a:rPr>
              <a:t>within  the real </a:t>
            </a:r>
            <a:r>
              <a:rPr lang="en-US" sz="2800" dirty="0" smtClean="0">
                <a:latin typeface="Adobe Hebrew" pitchFamily="18" charset="-79"/>
                <a:cs typeface="Adobe Hebrew" pitchFamily="18" charset="-79"/>
              </a:rPr>
              <a:t>numbers</a:t>
            </a:r>
          </a:p>
          <a:p>
            <a:pPr marL="457200" lvl="0" indent="-457200" fontAlgn="base">
              <a:lnSpc>
                <a:spcPct val="90000"/>
              </a:lnSpc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Ø"/>
            </a:pPr>
            <a:endParaRPr lang="en-US" sz="2800" b="1" kern="0" dirty="0" smtClean="0">
              <a:latin typeface="Adobe Hebrew" pitchFamily="18" charset="-79"/>
              <a:cs typeface="Adobe Hebrew" pitchFamily="18" charset="-79"/>
            </a:endParaRPr>
          </a:p>
          <a:p>
            <a:pPr marL="0" lvl="0" indent="0" fontAlgn="base">
              <a:lnSpc>
                <a:spcPct val="80000"/>
              </a:lnSpc>
              <a:spcAft>
                <a:spcPct val="0"/>
              </a:spcAft>
              <a:buClr>
                <a:srgbClr val="0BD0D9"/>
              </a:buClr>
              <a:buNone/>
            </a:pPr>
            <a:endParaRPr lang="en-US" altLang="zh-CN" sz="3500" b="1" kern="0" dirty="0" smtClean="0">
              <a:solidFill>
                <a:schemeClr val="accent3">
                  <a:lumMod val="60000"/>
                  <a:lumOff val="40000"/>
                </a:schemeClr>
              </a:solidFill>
              <a:latin typeface="Adobe Hebrew" pitchFamily="18" charset="-79"/>
              <a:cs typeface="Adobe Hebrew" pitchFamily="18" charset="-79"/>
            </a:endParaRPr>
          </a:p>
          <a:p>
            <a:endParaRPr lang="en-US" dirty="0">
              <a:latin typeface="Adobe Hebrew" pitchFamily="18" charset="-79"/>
              <a:cs typeface="Adobe Hebrew" pitchFamily="18" charset="-79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9261785"/>
              </p:ext>
            </p:extLst>
          </p:nvPr>
        </p:nvGraphicFramePr>
        <p:xfrm>
          <a:off x="3655219" y="2924944"/>
          <a:ext cx="1970088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2" name="Equation" r:id="rId3" imgW="736560" imgH="253800" progId="Equation.3">
                  <p:embed/>
                </p:oleObj>
              </mc:Choice>
              <mc:Fallback>
                <p:oleObj name="Equation" r:id="rId3" imgW="73656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5219" y="2924944"/>
                        <a:ext cx="1970088" cy="67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041062"/>
              </p:ext>
            </p:extLst>
          </p:nvPr>
        </p:nvGraphicFramePr>
        <p:xfrm>
          <a:off x="3879850" y="3789040"/>
          <a:ext cx="1520825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3" name="Equation" r:id="rId5" imgW="583920" imgH="215640" progId="Equation.3">
                  <p:embed/>
                </p:oleObj>
              </mc:Choice>
              <mc:Fallback>
                <p:oleObj name="Equation" r:id="rId5" imgW="5839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9850" y="3789040"/>
                        <a:ext cx="1520825" cy="56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3495628"/>
              </p:ext>
            </p:extLst>
          </p:nvPr>
        </p:nvGraphicFramePr>
        <p:xfrm>
          <a:off x="3771107" y="4613821"/>
          <a:ext cx="1738312" cy="687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4" name="Equation" r:id="rId7" imgW="545760" imgH="215640" progId="Equation.3">
                  <p:embed/>
                </p:oleObj>
              </mc:Choice>
              <mc:Fallback>
                <p:oleObj name="Equation" r:id="rId7" imgW="5457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1107" y="4613821"/>
                        <a:ext cx="1738312" cy="687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8932530"/>
              </p:ext>
            </p:extLst>
          </p:nvPr>
        </p:nvGraphicFramePr>
        <p:xfrm>
          <a:off x="3938588" y="5589240"/>
          <a:ext cx="140335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5" name="Equation" r:id="rId9" imgW="482400" imgH="203040" progId="Equation.3">
                  <p:embed/>
                </p:oleObj>
              </mc:Choice>
              <mc:Fallback>
                <p:oleObj name="Equation" r:id="rId9" imgW="4824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8588" y="5589240"/>
                        <a:ext cx="1403350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14679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866360"/>
          </a:xfrm>
        </p:spPr>
        <p:txBody>
          <a:bodyPr/>
          <a:lstStyle/>
          <a:p>
            <a:pPr algn="ctr"/>
            <a:r>
              <a:rPr lang="en-US" altLang="zh-CN" sz="3600" b="1" kern="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Baskerville Old Face" pitchFamily="18" charset="0"/>
              </a:rPr>
              <a:t>COMPLEX   CONJUGATE</a:t>
            </a:r>
            <a:endParaRPr lang="en-US" sz="3600" dirty="0">
              <a:solidFill>
                <a:schemeClr val="accent3">
                  <a:lumMod val="60000"/>
                  <a:lumOff val="40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>
              <a:lnSpc>
                <a:spcPct val="80000"/>
              </a:lnSpc>
              <a:spcAft>
                <a:spcPct val="0"/>
              </a:spcAft>
            </a:pPr>
            <a:r>
              <a:rPr lang="en-US" altLang="zh-CN" sz="2400" kern="0" dirty="0">
                <a:latin typeface="Adobe Hebrew" pitchFamily="18" charset="-79"/>
                <a:cs typeface="Adobe Hebrew" pitchFamily="18" charset="-79"/>
              </a:rPr>
              <a:t>The </a:t>
            </a:r>
            <a:r>
              <a:rPr lang="en-US" altLang="zh-CN" sz="2400" b="1" kern="0" dirty="0" smtClean="0">
                <a:latin typeface="Adobe Hebrew" pitchFamily="18" charset="-79"/>
                <a:cs typeface="Adobe Hebrew" pitchFamily="18" charset="-79"/>
              </a:rPr>
              <a:t>COMPLEX CONJUGATE</a:t>
            </a:r>
            <a:r>
              <a:rPr lang="en-US" altLang="zh-CN" sz="2400" kern="0" dirty="0" smtClean="0">
                <a:latin typeface="Adobe Hebrew" pitchFamily="18" charset="-79"/>
                <a:cs typeface="Adobe Hebrew" pitchFamily="18" charset="-79"/>
              </a:rPr>
              <a:t> of </a:t>
            </a:r>
            <a:r>
              <a:rPr lang="en-US" altLang="zh-CN" sz="2400" kern="0" dirty="0">
                <a:latin typeface="Adobe Hebrew" pitchFamily="18" charset="-79"/>
                <a:cs typeface="Adobe Hebrew" pitchFamily="18" charset="-79"/>
              </a:rPr>
              <a:t>a complex </a:t>
            </a:r>
            <a:r>
              <a:rPr lang="en-US" altLang="zh-CN" sz="2400" kern="0" dirty="0" smtClean="0">
                <a:latin typeface="Adobe Hebrew" pitchFamily="18" charset="-79"/>
                <a:cs typeface="Adobe Hebrew" pitchFamily="18" charset="-79"/>
              </a:rPr>
              <a:t>number</a:t>
            </a:r>
          </a:p>
          <a:p>
            <a:pPr marL="0" lvl="0" indent="0" fontAlgn="base">
              <a:lnSpc>
                <a:spcPct val="80000"/>
              </a:lnSpc>
              <a:spcAft>
                <a:spcPct val="0"/>
              </a:spcAft>
              <a:buNone/>
            </a:pPr>
            <a:r>
              <a:rPr lang="en-US" altLang="zh-CN" sz="2400" i="1" kern="0" dirty="0" smtClean="0">
                <a:latin typeface="Adobe Hebrew" pitchFamily="18" charset="-79"/>
                <a:cs typeface="Adobe Hebrew" pitchFamily="18" charset="-79"/>
              </a:rPr>
              <a:t>z </a:t>
            </a:r>
            <a:r>
              <a:rPr lang="en-US" altLang="zh-CN" sz="2400" kern="0" dirty="0">
                <a:latin typeface="Adobe Hebrew" pitchFamily="18" charset="-79"/>
                <a:cs typeface="Adobe Hebrew" pitchFamily="18" charset="-79"/>
              </a:rPr>
              <a:t>= </a:t>
            </a:r>
            <a:r>
              <a:rPr lang="en-US" altLang="zh-CN" sz="2400" i="1" kern="0" dirty="0">
                <a:latin typeface="Adobe Hebrew" pitchFamily="18" charset="-79"/>
                <a:cs typeface="Adobe Hebrew" pitchFamily="18" charset="-79"/>
              </a:rPr>
              <a:t>x</a:t>
            </a:r>
            <a:r>
              <a:rPr lang="en-US" altLang="zh-CN" sz="2400" kern="0" dirty="0">
                <a:latin typeface="Adobe Hebrew" pitchFamily="18" charset="-79"/>
                <a:cs typeface="Adobe Hebrew" pitchFamily="18" charset="-79"/>
              </a:rPr>
              <a:t> + </a:t>
            </a:r>
            <a:r>
              <a:rPr lang="en-US" altLang="zh-CN" sz="2400" i="1" kern="0" dirty="0" smtClean="0">
                <a:latin typeface="Adobe Hebrew" pitchFamily="18" charset="-79"/>
                <a:cs typeface="Adobe Hebrew" pitchFamily="18" charset="-79"/>
              </a:rPr>
              <a:t>iy</a:t>
            </a:r>
            <a:r>
              <a:rPr lang="en-US" altLang="zh-CN" sz="2400" kern="0" dirty="0">
                <a:latin typeface="Adobe Hebrew" pitchFamily="18" charset="-79"/>
                <a:cs typeface="Adobe Hebrew" pitchFamily="18" charset="-79"/>
              </a:rPr>
              <a:t>, denoted by </a:t>
            </a:r>
            <a:r>
              <a:rPr lang="en-US" altLang="zh-CN" sz="2400" i="1" kern="0" dirty="0">
                <a:latin typeface="Adobe Hebrew" pitchFamily="18" charset="-79"/>
                <a:cs typeface="Adobe Hebrew" pitchFamily="18" charset="-79"/>
              </a:rPr>
              <a:t>z</a:t>
            </a:r>
            <a:r>
              <a:rPr lang="en-US" altLang="zh-CN" sz="2400" kern="0" dirty="0">
                <a:latin typeface="Adobe Hebrew" pitchFamily="18" charset="-79"/>
                <a:cs typeface="Adobe Hebrew" pitchFamily="18" charset="-79"/>
              </a:rPr>
              <a:t>* , is given by </a:t>
            </a:r>
          </a:p>
          <a:p>
            <a:pPr lvl="0" algn="ctr" fontAlgn="base">
              <a:lnSpc>
                <a:spcPct val="80000"/>
              </a:lnSpc>
              <a:spcAft>
                <a:spcPct val="0"/>
              </a:spcAft>
              <a:buNone/>
            </a:pPr>
            <a:endParaRPr lang="en-US" altLang="zh-CN" sz="2400" i="1" kern="0" dirty="0" smtClean="0">
              <a:latin typeface="Adobe Hebrew" pitchFamily="18" charset="-79"/>
              <a:cs typeface="Adobe Hebrew" pitchFamily="18" charset="-79"/>
            </a:endParaRPr>
          </a:p>
          <a:p>
            <a:pPr lvl="0" algn="ctr" fontAlgn="base">
              <a:lnSpc>
                <a:spcPct val="80000"/>
              </a:lnSpc>
              <a:spcAft>
                <a:spcPct val="0"/>
              </a:spcAft>
              <a:buNone/>
            </a:pPr>
            <a:r>
              <a:rPr lang="en-US" altLang="zh-CN" sz="2400" i="1" kern="0" dirty="0" smtClean="0">
                <a:latin typeface="Adobe Hebrew" pitchFamily="18" charset="-79"/>
                <a:cs typeface="Adobe Hebrew" pitchFamily="18" charset="-79"/>
              </a:rPr>
              <a:t>z</a:t>
            </a:r>
            <a:r>
              <a:rPr lang="en-US" altLang="zh-CN" sz="2400" i="1" kern="0" dirty="0">
                <a:latin typeface="Adobe Hebrew" pitchFamily="18" charset="-79"/>
                <a:cs typeface="Adobe Hebrew" pitchFamily="18" charset="-79"/>
              </a:rPr>
              <a:t>* = x </a:t>
            </a:r>
            <a:r>
              <a:rPr lang="en-US" altLang="zh-CN" sz="2400" i="1" kern="0" dirty="0" smtClean="0">
                <a:latin typeface="Adobe Hebrew" pitchFamily="18" charset="-79"/>
                <a:cs typeface="Adobe Hebrew" pitchFamily="18" charset="-79"/>
              </a:rPr>
              <a:t>– iy</a:t>
            </a:r>
          </a:p>
          <a:p>
            <a:r>
              <a:rPr lang="en-US" sz="2400" dirty="0">
                <a:latin typeface="Adobe Hebrew" pitchFamily="18" charset="-79"/>
                <a:cs typeface="Adobe Hebrew" pitchFamily="18" charset="-79"/>
              </a:rPr>
              <a:t>The </a:t>
            </a:r>
            <a:r>
              <a:rPr lang="en-US" sz="2400" b="1" dirty="0" smtClean="0">
                <a:latin typeface="Adobe Hebrew" pitchFamily="18" charset="-79"/>
                <a:cs typeface="Adobe Hebrew" pitchFamily="18" charset="-79"/>
              </a:rPr>
              <a:t>Modulus</a:t>
            </a:r>
            <a:r>
              <a:rPr lang="en-US" sz="2400" i="1" dirty="0" smtClean="0">
                <a:latin typeface="Adobe Hebrew" pitchFamily="18" charset="-79"/>
                <a:cs typeface="Adobe Hebrew" pitchFamily="18" charset="-79"/>
              </a:rPr>
              <a:t> </a:t>
            </a:r>
            <a:r>
              <a:rPr lang="en-US" sz="2400" dirty="0">
                <a:latin typeface="Adobe Hebrew" pitchFamily="18" charset="-79"/>
                <a:cs typeface="Adobe Hebrew" pitchFamily="18" charset="-79"/>
              </a:rPr>
              <a:t>or </a:t>
            </a:r>
            <a:r>
              <a:rPr lang="en-US" sz="2400" i="1" dirty="0">
                <a:latin typeface="Adobe Hebrew" pitchFamily="18" charset="-79"/>
                <a:cs typeface="Adobe Hebrew" pitchFamily="18" charset="-79"/>
              </a:rPr>
              <a:t>absolute </a:t>
            </a:r>
            <a:r>
              <a:rPr lang="en-US" sz="2400" i="1" dirty="0" smtClean="0">
                <a:latin typeface="Adobe Hebrew" pitchFamily="18" charset="-79"/>
                <a:cs typeface="Adobe Hebrew" pitchFamily="18" charset="-79"/>
              </a:rPr>
              <a:t>value</a:t>
            </a:r>
          </a:p>
          <a:p>
            <a:pPr marL="68580" indent="0">
              <a:buNone/>
            </a:pPr>
            <a:r>
              <a:rPr lang="en-US" sz="2400" i="1" dirty="0" smtClean="0">
                <a:latin typeface="Adobe Hebrew" pitchFamily="18" charset="-79"/>
                <a:cs typeface="Adobe Hebrew" pitchFamily="18" charset="-79"/>
              </a:rPr>
              <a:t> </a:t>
            </a:r>
            <a:r>
              <a:rPr lang="en-US" sz="2400" dirty="0">
                <a:latin typeface="Adobe Hebrew" pitchFamily="18" charset="-79"/>
                <a:cs typeface="Adobe Hebrew" pitchFamily="18" charset="-79"/>
              </a:rPr>
              <a:t>is defined </a:t>
            </a:r>
            <a:r>
              <a:rPr lang="en-US" sz="2400" dirty="0" smtClean="0">
                <a:latin typeface="Adobe Hebrew" pitchFamily="18" charset="-79"/>
                <a:cs typeface="Adobe Hebrew" pitchFamily="18" charset="-79"/>
              </a:rPr>
              <a:t>by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6058814"/>
              </p:ext>
            </p:extLst>
          </p:nvPr>
        </p:nvGraphicFramePr>
        <p:xfrm>
          <a:off x="2024063" y="4475163"/>
          <a:ext cx="2497137" cy="1074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5" name="Equation" r:id="rId3" imgW="876240" imgH="304560" progId="Equation.3">
                  <p:embed/>
                </p:oleObj>
              </mc:Choice>
              <mc:Fallback>
                <p:oleObj name="Equation" r:id="rId3" imgW="876240" imgH="3045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4063" y="4475163"/>
                        <a:ext cx="2497137" cy="1074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271" name="Picture 7" descr="http://www.suitcaseofdreams.net/Images/TF/Reciprocal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811816"/>
            <a:ext cx="3779912" cy="30995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2853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13"/>
          <p:cNvSpPr>
            <a:spLocks noChangeArrowheads="1"/>
          </p:cNvSpPr>
          <p:nvPr/>
        </p:nvSpPr>
        <p:spPr bwMode="auto">
          <a:xfrm>
            <a:off x="539552" y="2780928"/>
            <a:ext cx="7696200" cy="3974976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sz="3200" dirty="0"/>
              <a:t>Complex Numbers </a:t>
            </a:r>
          </a:p>
        </p:txBody>
      </p:sp>
      <p:sp>
        <p:nvSpPr>
          <p:cNvPr id="8" name="Oval 10"/>
          <p:cNvSpPr>
            <a:spLocks noChangeArrowheads="1"/>
          </p:cNvSpPr>
          <p:nvPr/>
        </p:nvSpPr>
        <p:spPr bwMode="auto">
          <a:xfrm>
            <a:off x="1691680" y="3154907"/>
            <a:ext cx="2386906" cy="1600200"/>
          </a:xfrm>
          <a:prstGeom prst="ellipse">
            <a:avLst/>
          </a:prstGeom>
          <a:solidFill>
            <a:srgbClr val="00CCFF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Real Numbers</a:t>
            </a:r>
          </a:p>
        </p:txBody>
      </p:sp>
      <p:sp>
        <p:nvSpPr>
          <p:cNvPr id="9" name="Oval 11"/>
          <p:cNvSpPr>
            <a:spLocks noChangeArrowheads="1"/>
          </p:cNvSpPr>
          <p:nvPr/>
        </p:nvSpPr>
        <p:spPr bwMode="auto">
          <a:xfrm>
            <a:off x="5004048" y="3284984"/>
            <a:ext cx="2362200" cy="1600200"/>
          </a:xfrm>
          <a:prstGeom prst="ellipse">
            <a:avLst/>
          </a:prstGeom>
          <a:solidFill>
            <a:srgbClr val="00CCFF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Imaginary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Numbers</a:t>
            </a:r>
          </a:p>
        </p:txBody>
      </p:sp>
      <p:sp>
        <p:nvSpPr>
          <p:cNvPr id="10" name="Rectangle 9"/>
          <p:cNvSpPr/>
          <p:nvPr/>
        </p:nvSpPr>
        <p:spPr>
          <a:xfrm>
            <a:off x="1259632" y="1268760"/>
            <a:ext cx="63367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2800" dirty="0">
                <a:latin typeface="Adobe Hebrew" pitchFamily="18" charset="-79"/>
                <a:cs typeface="Adobe Hebrew" pitchFamily="18" charset="-79"/>
              </a:rPr>
              <a:t>Real numbers and imaginary numbers are subsets of the set of complex numbers.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835695" y="497432"/>
            <a:ext cx="56453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Baskerville Old Face" pitchFamily="18" charset="0"/>
              </a:rPr>
              <a:t>COMPLEX NUMBERS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0234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Baskerville Old Face" pitchFamily="18" charset="0"/>
              </a:rPr>
              <a:t>COMPLEX NUMBERS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fontAlgn="base">
              <a:lnSpc>
                <a:spcPct val="80000"/>
              </a:lnSpc>
              <a:spcAft>
                <a:spcPct val="0"/>
              </a:spcAft>
              <a:buClr>
                <a:srgbClr val="0BD0D9"/>
              </a:buClr>
              <a:buNone/>
            </a:pPr>
            <a:r>
              <a:rPr lang="en-US" altLang="zh-CN" sz="3200" b="1" kern="0" dirty="0">
                <a:solidFill>
                  <a:schemeClr val="accent3">
                    <a:lumMod val="60000"/>
                    <a:lumOff val="40000"/>
                  </a:schemeClr>
                </a:solidFill>
                <a:latin typeface="Adobe Hebrew" pitchFamily="18" charset="-79"/>
                <a:cs typeface="Adobe Hebrew" pitchFamily="18" charset="-79"/>
              </a:rPr>
              <a:t>Equal complex numbers</a:t>
            </a:r>
          </a:p>
          <a:p>
            <a:pPr marL="0" lvl="0" indent="0" fontAlgn="base">
              <a:lnSpc>
                <a:spcPct val="80000"/>
              </a:lnSpc>
              <a:spcAft>
                <a:spcPct val="0"/>
              </a:spcAft>
              <a:buClr>
                <a:srgbClr val="0BD0D9"/>
              </a:buClr>
              <a:buNone/>
            </a:pPr>
            <a:endParaRPr lang="en-US" altLang="zh-CN" sz="4000" b="1" kern="0" dirty="0">
              <a:solidFill>
                <a:schemeClr val="accent3">
                  <a:lumMod val="60000"/>
                  <a:lumOff val="40000"/>
                </a:schemeClr>
              </a:solidFill>
              <a:latin typeface="Adobe Hebrew" pitchFamily="18" charset="-79"/>
              <a:cs typeface="Adobe Hebrew" pitchFamily="18" charset="-79"/>
            </a:endParaRPr>
          </a:p>
          <a:p>
            <a:pPr marL="0" lvl="0" indent="0" fontAlgn="base">
              <a:lnSpc>
                <a:spcPct val="80000"/>
              </a:lnSpc>
              <a:spcAft>
                <a:spcPct val="0"/>
              </a:spcAft>
              <a:buClr>
                <a:srgbClr val="0BD0D9"/>
              </a:buClr>
              <a:buNone/>
            </a:pPr>
            <a:r>
              <a:rPr lang="en-US" altLang="en-US" sz="3200" dirty="0">
                <a:latin typeface="Adobe Hebrew" pitchFamily="18" charset="-79"/>
                <a:cs typeface="Adobe Hebrew" pitchFamily="18" charset="-79"/>
              </a:rPr>
              <a:t>Two complex numbers are equal if their</a:t>
            </a:r>
          </a:p>
          <a:p>
            <a:pPr marL="0" lvl="0" indent="0" fontAlgn="base">
              <a:lnSpc>
                <a:spcPct val="80000"/>
              </a:lnSpc>
              <a:spcAft>
                <a:spcPct val="0"/>
              </a:spcAft>
              <a:buClr>
                <a:srgbClr val="0BD0D9"/>
              </a:buClr>
              <a:buNone/>
            </a:pPr>
            <a:r>
              <a:rPr lang="en-US" altLang="en-US" sz="3200" dirty="0">
                <a:latin typeface="Adobe Hebrew" pitchFamily="18" charset="-79"/>
                <a:cs typeface="Adobe Hebrew" pitchFamily="18" charset="-79"/>
              </a:rPr>
              <a:t>real parts are equal and their imaginary</a:t>
            </a:r>
          </a:p>
          <a:p>
            <a:pPr marL="0" lvl="0" indent="0" fontAlgn="base">
              <a:lnSpc>
                <a:spcPct val="80000"/>
              </a:lnSpc>
              <a:spcAft>
                <a:spcPct val="0"/>
              </a:spcAft>
              <a:buClr>
                <a:srgbClr val="0BD0D9"/>
              </a:buClr>
              <a:buNone/>
            </a:pPr>
            <a:r>
              <a:rPr lang="en-US" altLang="en-US" sz="3200" dirty="0">
                <a:latin typeface="Adobe Hebrew" pitchFamily="18" charset="-79"/>
                <a:cs typeface="Adobe Hebrew" pitchFamily="18" charset="-79"/>
              </a:rPr>
              <a:t>parts are equal.</a:t>
            </a:r>
          </a:p>
          <a:p>
            <a:pPr marL="0" lvl="0" indent="0" fontAlgn="base">
              <a:lnSpc>
                <a:spcPct val="80000"/>
              </a:lnSpc>
              <a:spcAft>
                <a:spcPct val="0"/>
              </a:spcAft>
              <a:buClr>
                <a:srgbClr val="0BD0D9"/>
              </a:buClr>
              <a:buNone/>
            </a:pPr>
            <a:endParaRPr lang="en-US" altLang="zh-CN" sz="2800" b="1" kern="0" dirty="0">
              <a:latin typeface="Adobe Hebrew" pitchFamily="18" charset="-79"/>
              <a:cs typeface="Adobe Hebrew" pitchFamily="18" charset="-79"/>
            </a:endParaRPr>
          </a:p>
          <a:p>
            <a:pPr marL="0" lvl="0" indent="0" algn="ctr">
              <a:buClr>
                <a:srgbClr val="009DD9"/>
              </a:buClr>
              <a:buSzPct val="70000"/>
              <a:buNone/>
            </a:pPr>
            <a:r>
              <a:rPr lang="en-US" altLang="en-US" sz="3200" dirty="0">
                <a:latin typeface="Adobe Hebrew" pitchFamily="18" charset="-79"/>
                <a:cs typeface="Adobe Hebrew" pitchFamily="18" charset="-79"/>
              </a:rPr>
              <a:t>If a + b</a:t>
            </a:r>
            <a:r>
              <a:rPr lang="en-US" altLang="en-US" sz="3200" i="1" dirty="0">
                <a:latin typeface="Adobe Hebrew" pitchFamily="18" charset="-79"/>
                <a:cs typeface="Adobe Hebrew" pitchFamily="18" charset="-79"/>
              </a:rPr>
              <a:t>i </a:t>
            </a:r>
            <a:r>
              <a:rPr lang="en-US" altLang="en-US" sz="3200" dirty="0">
                <a:latin typeface="Adobe Hebrew" pitchFamily="18" charset="-79"/>
                <a:cs typeface="Adobe Hebrew" pitchFamily="18" charset="-79"/>
              </a:rPr>
              <a:t>= c + d</a:t>
            </a:r>
            <a:r>
              <a:rPr lang="en-US" altLang="en-US" sz="3200" i="1" dirty="0">
                <a:latin typeface="Adobe Hebrew" pitchFamily="18" charset="-79"/>
                <a:cs typeface="Adobe Hebrew" pitchFamily="18" charset="-79"/>
              </a:rPr>
              <a:t>i,</a:t>
            </a:r>
            <a:r>
              <a:rPr lang="en-US" altLang="en-US" sz="3200" dirty="0">
                <a:latin typeface="Adobe Hebrew" pitchFamily="18" charset="-79"/>
                <a:cs typeface="Adobe Hebrew" pitchFamily="18" charset="-79"/>
              </a:rPr>
              <a:t> </a:t>
            </a:r>
          </a:p>
          <a:p>
            <a:pPr marL="0" lvl="0" indent="0" algn="ctr">
              <a:buClr>
                <a:srgbClr val="009DD9"/>
              </a:buClr>
              <a:buSzPct val="70000"/>
              <a:buNone/>
            </a:pPr>
            <a:r>
              <a:rPr lang="en-US" altLang="en-US" sz="3200" dirty="0">
                <a:latin typeface="Adobe Hebrew" pitchFamily="18" charset="-79"/>
                <a:cs typeface="Adobe Hebrew" pitchFamily="18" charset="-79"/>
              </a:rPr>
              <a:t>then a = c and b = 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61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7394030"/>
              </p:ext>
            </p:extLst>
          </p:nvPr>
        </p:nvGraphicFramePr>
        <p:xfrm>
          <a:off x="755576" y="1916832"/>
          <a:ext cx="7056438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4" name="Equation" r:id="rId4" imgW="2184120" imgH="203040" progId="Equation.3">
                  <p:embed/>
                </p:oleObj>
              </mc:Choice>
              <mc:Fallback>
                <p:oleObj name="Equation" r:id="rId4" imgW="2184120" imgH="2030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1916832"/>
                        <a:ext cx="7056438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itle 8"/>
          <p:cNvSpPr>
            <a:spLocks noGrp="1"/>
          </p:cNvSpPr>
          <p:nvPr>
            <p:ph type="ctrTitle" idx="4294967295"/>
          </p:nvPr>
        </p:nvSpPr>
        <p:spPr>
          <a:xfrm>
            <a:off x="578424" y="476672"/>
            <a:ext cx="8316912" cy="863600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Baskerville Old Face" pitchFamily="18" charset="0"/>
              </a:rPr>
              <a:t>ADDITION OF COMPLEX  NUMBERS</a:t>
            </a:r>
            <a:endParaRPr lang="en-US" sz="4000" dirty="0">
              <a:solidFill>
                <a:schemeClr val="accent3">
                  <a:lumMod val="60000"/>
                  <a:lumOff val="40000"/>
                </a:schemeClr>
              </a:solidFill>
              <a:latin typeface="Baskerville Old Face" pitchFamily="18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914057"/>
              </p:ext>
            </p:extLst>
          </p:nvPr>
        </p:nvGraphicFramePr>
        <p:xfrm>
          <a:off x="755576" y="3933056"/>
          <a:ext cx="2906712" cy="98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5" name="Equation" r:id="rId6" imgW="1091880" imgH="431640" progId="Equation.3">
                  <p:embed/>
                </p:oleObj>
              </mc:Choice>
              <mc:Fallback>
                <p:oleObj name="Equation" r:id="rId6" imgW="109188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55576" y="3933056"/>
                        <a:ext cx="2906712" cy="9826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8881399"/>
              </p:ext>
            </p:extLst>
          </p:nvPr>
        </p:nvGraphicFramePr>
        <p:xfrm>
          <a:off x="683568" y="4941168"/>
          <a:ext cx="3224213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6" name="Equation" r:id="rId8" imgW="482400" imgH="177480" progId="Equation.3">
                  <p:embed/>
                </p:oleObj>
              </mc:Choice>
              <mc:Fallback>
                <p:oleObj name="Equation" r:id="rId8" imgW="48240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83568" y="4941168"/>
                        <a:ext cx="3224213" cy="466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578424" y="3140968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EXAMPLE</a:t>
            </a:r>
            <a:endParaRPr lang="en-US" sz="28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9392945"/>
              </p:ext>
            </p:extLst>
          </p:nvPr>
        </p:nvGraphicFramePr>
        <p:xfrm>
          <a:off x="4067944" y="2708920"/>
          <a:ext cx="4928592" cy="38884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7" name="Visio" r:id="rId10" imgW="5513710" imgH="4495986" progId="Visio.Drawing.6">
                  <p:embed/>
                </p:oleObj>
              </mc:Choice>
              <mc:Fallback>
                <p:oleObj name="Visio" r:id="rId10" imgW="5513710" imgH="4495986" progId="Visio.Drawing.6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2708920"/>
                        <a:ext cx="4928592" cy="38884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22303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1868</TotalTime>
  <Words>543</Words>
  <Application>Microsoft Office PowerPoint</Application>
  <PresentationFormat>On-screen Show (4:3)</PresentationFormat>
  <Paragraphs>121</Paragraphs>
  <Slides>25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Metro</vt:lpstr>
      <vt:lpstr>Office Theme</vt:lpstr>
      <vt:lpstr>Equation</vt:lpstr>
      <vt:lpstr>Visio</vt:lpstr>
      <vt:lpstr>PowerPoint Presentation</vt:lpstr>
      <vt:lpstr>PowerPoint Presentation</vt:lpstr>
      <vt:lpstr>PowerPoint Presentation</vt:lpstr>
      <vt:lpstr>COMPLEX  NUMBERS</vt:lpstr>
      <vt:lpstr>COMPLEX   NUMBERS</vt:lpstr>
      <vt:lpstr>COMPLEX   CONJUGATE</vt:lpstr>
      <vt:lpstr>PowerPoint Presentation</vt:lpstr>
      <vt:lpstr>COMPLEX NUMBERS</vt:lpstr>
      <vt:lpstr>ADDITION OF COMPLEX  NUMBERS</vt:lpstr>
      <vt:lpstr>SUBTRACTION OF COMPLEX NUMBERS</vt:lpstr>
      <vt:lpstr>MULTIPLICATION OF COMPLEX NUMBERS</vt:lpstr>
      <vt:lpstr>DIVISION OF A COMPLEX NUMBERS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APPLICATIONS  </vt:lpstr>
      <vt:lpstr>PowerPoint Presentation</vt:lpstr>
      <vt:lpstr>REFERENCES..</vt:lpstr>
      <vt:lpstr>PowerPoint Presentation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COMPLEX NUMBERS  &amp; COMPLEX PLANE</dc:title>
  <dc:creator>OSAMA</dc:creator>
  <cp:lastModifiedBy>OSAMA</cp:lastModifiedBy>
  <cp:revision>71</cp:revision>
  <dcterms:created xsi:type="dcterms:W3CDTF">2010-10-08T19:16:43Z</dcterms:created>
  <dcterms:modified xsi:type="dcterms:W3CDTF">2011-01-03T20:57:04Z</dcterms:modified>
</cp:coreProperties>
</file>